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422" r:id="rId15"/>
  </p:sldIdLst>
  <p:sldSz cx="106934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DA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744"/>
  </p:normalViewPr>
  <p:slideViewPr>
    <p:cSldViewPr snapToGrid="0">
      <p:cViewPr varScale="1">
        <p:scale>
          <a:sx n="72" d="100"/>
          <a:sy n="72" d="100"/>
        </p:scale>
        <p:origin x="1411"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9" name="Shape 69"/>
          <p:cNvSpPr>
            <a:spLocks noGrp="1" noRot="1" noChangeAspect="1"/>
          </p:cNvSpPr>
          <p:nvPr>
            <p:ph type="sldImg"/>
          </p:nvPr>
        </p:nvSpPr>
        <p:spPr>
          <a:xfrm>
            <a:off x="1143000" y="685800"/>
            <a:ext cx="4572000" cy="3429000"/>
          </a:xfrm>
          <a:prstGeom prst="rect">
            <a:avLst/>
          </a:prstGeom>
        </p:spPr>
        <p:txBody>
          <a:bodyPr/>
          <a:lstStyle/>
          <a:p>
            <a:endParaRPr/>
          </a:p>
        </p:txBody>
      </p:sp>
      <p:sp>
        <p:nvSpPr>
          <p:cNvPr id="70" name="Shape 7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Helvetica Neue"/>
      </a:defRPr>
    </a:lvl1pPr>
    <a:lvl2pPr indent="228600" latinLnBrk="0">
      <a:defRPr sz="1200">
        <a:latin typeface="+mj-lt"/>
        <a:ea typeface="+mj-ea"/>
        <a:cs typeface="+mj-cs"/>
        <a:sym typeface="Helvetica Neue"/>
      </a:defRPr>
    </a:lvl2pPr>
    <a:lvl3pPr indent="457200" latinLnBrk="0">
      <a:defRPr sz="1200">
        <a:latin typeface="+mj-lt"/>
        <a:ea typeface="+mj-ea"/>
        <a:cs typeface="+mj-cs"/>
        <a:sym typeface="Helvetica Neue"/>
      </a:defRPr>
    </a:lvl3pPr>
    <a:lvl4pPr indent="685800" latinLnBrk="0">
      <a:defRPr sz="1200">
        <a:latin typeface="+mj-lt"/>
        <a:ea typeface="+mj-ea"/>
        <a:cs typeface="+mj-cs"/>
        <a:sym typeface="Helvetica Neue"/>
      </a:defRPr>
    </a:lvl4pPr>
    <a:lvl5pPr indent="914400" latinLnBrk="0">
      <a:defRPr sz="1200">
        <a:latin typeface="+mj-lt"/>
        <a:ea typeface="+mj-ea"/>
        <a:cs typeface="+mj-cs"/>
        <a:sym typeface="Helvetica Neue"/>
      </a:defRPr>
    </a:lvl5pPr>
    <a:lvl6pPr indent="1143000" latinLnBrk="0">
      <a:defRPr sz="1200">
        <a:latin typeface="+mj-lt"/>
        <a:ea typeface="+mj-ea"/>
        <a:cs typeface="+mj-cs"/>
        <a:sym typeface="Helvetica Neue"/>
      </a:defRPr>
    </a:lvl6pPr>
    <a:lvl7pPr indent="1371600" latinLnBrk="0">
      <a:defRPr sz="1200">
        <a:latin typeface="+mj-lt"/>
        <a:ea typeface="+mj-ea"/>
        <a:cs typeface="+mj-cs"/>
        <a:sym typeface="Helvetica Neue"/>
      </a:defRPr>
    </a:lvl7pPr>
    <a:lvl8pPr indent="1600200" latinLnBrk="0">
      <a:defRPr sz="1200">
        <a:latin typeface="+mj-lt"/>
        <a:ea typeface="+mj-ea"/>
        <a:cs typeface="+mj-cs"/>
        <a:sym typeface="Helvetica Neue"/>
      </a:defRPr>
    </a:lvl8pPr>
    <a:lvl9pPr indent="1828800" latinLnBrk="0">
      <a:defRPr sz="1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hape 82"/>
          <p:cNvSpPr>
            <a:spLocks noGrp="1" noRot="1" noChangeAspect="1"/>
          </p:cNvSpPr>
          <p:nvPr>
            <p:ph type="sldImg"/>
          </p:nvPr>
        </p:nvSpPr>
        <p:spPr>
          <a:xfrm>
            <a:off x="1003300" y="685800"/>
            <a:ext cx="4851400" cy="3429000"/>
          </a:xfrm>
          <a:prstGeom prst="rect">
            <a:avLst/>
          </a:prstGeom>
        </p:spPr>
        <p:txBody>
          <a:bodyPr/>
          <a:lstStyle/>
          <a:p>
            <a:endParaRPr/>
          </a:p>
        </p:txBody>
      </p:sp>
      <p:sp>
        <p:nvSpPr>
          <p:cNvPr id="83" name="Shape 83"/>
          <p:cNvSpPr>
            <a:spLocks noGrp="1"/>
          </p:cNvSpPr>
          <p:nvPr>
            <p:ph type="body" sz="quarter" idx="1"/>
          </p:nvPr>
        </p:nvSpPr>
        <p:spPr>
          <a:prstGeom prst="rect">
            <a:avLst/>
          </a:prstGeom>
        </p:spPr>
        <p:txBody>
          <a:bodyPr/>
          <a:lstStyle/>
          <a:p>
            <a:pPr>
              <a:defRPr>
                <a:latin typeface="Arial"/>
                <a:ea typeface="Arial"/>
                <a:cs typeface="Arial"/>
                <a:sym typeface="Arial"/>
              </a:defRPr>
            </a:pPr>
            <a:r>
              <a:t>The DofE is a life-changing adventure which will help you develop the skills you need for your future life and work.   </a:t>
            </a:r>
          </a:p>
          <a:p>
            <a:pPr>
              <a:defRPr>
                <a:latin typeface="Arial"/>
                <a:ea typeface="Arial"/>
                <a:cs typeface="Arial"/>
                <a:sym typeface="Arial"/>
              </a:defRPr>
            </a:pPr>
            <a:endParaRPr/>
          </a:p>
          <a:p>
            <a:pPr>
              <a:defRPr>
                <a:latin typeface="Arial"/>
                <a:ea typeface="Arial"/>
                <a:cs typeface="Arial"/>
                <a:sym typeface="Arial"/>
              </a:defRPr>
            </a:pPr>
            <a:r>
              <a:t>The DofE gives you the chance to discover just how much you’re capable of. </a:t>
            </a:r>
          </a:p>
          <a:p>
            <a:pPr>
              <a:defRPr>
                <a:latin typeface="Arial"/>
                <a:ea typeface="Arial"/>
                <a:cs typeface="Arial"/>
                <a:sym typeface="Arial"/>
              </a:defRPr>
            </a:pPr>
            <a:endParaRPr/>
          </a:p>
          <a:p>
            <a:pPr>
              <a:defRPr>
                <a:latin typeface="Arial"/>
                <a:ea typeface="Arial"/>
                <a:cs typeface="Arial"/>
                <a:sym typeface="Arial"/>
              </a:defRPr>
            </a:pPr>
            <a:r>
              <a:t>It’s a great way to meet new people, try new things, do what you love and make a difference in your community. </a:t>
            </a:r>
          </a:p>
          <a:p>
            <a:pPr>
              <a:defRPr b="1">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hape 89"/>
          <p:cNvSpPr>
            <a:spLocks noGrp="1" noRot="1" noChangeAspect="1"/>
          </p:cNvSpPr>
          <p:nvPr>
            <p:ph type="sldImg"/>
          </p:nvPr>
        </p:nvSpPr>
        <p:spPr>
          <a:xfrm>
            <a:off x="1003300" y="685800"/>
            <a:ext cx="4851400" cy="3429000"/>
          </a:xfrm>
          <a:prstGeom prst="rect">
            <a:avLst/>
          </a:prstGeom>
        </p:spPr>
        <p:txBody>
          <a:bodyPr/>
          <a:lstStyle/>
          <a:p>
            <a:endParaRPr/>
          </a:p>
        </p:txBody>
      </p:sp>
      <p:sp>
        <p:nvSpPr>
          <p:cNvPr id="90" name="Shape 90"/>
          <p:cNvSpPr>
            <a:spLocks noGrp="1"/>
          </p:cNvSpPr>
          <p:nvPr>
            <p:ph type="body" sz="quarter" idx="1"/>
          </p:nvPr>
        </p:nvSpPr>
        <p:spPr>
          <a:prstGeom prst="rect">
            <a:avLst/>
          </a:prstGeom>
        </p:spPr>
        <p:txBody>
          <a:bodyPr/>
          <a:lstStyle>
            <a:lvl1pPr>
              <a:defRPr>
                <a:latin typeface="Arial"/>
                <a:ea typeface="Arial"/>
                <a:cs typeface="Arial"/>
                <a:sym typeface="Arial"/>
              </a:defRPr>
            </a:lvl1pPr>
          </a:lstStyle>
          <a:p>
            <a:r>
              <a:t>The following film provides an overview of the Duke of Edinburgh's Award.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Shape 93"/>
          <p:cNvSpPr>
            <a:spLocks noGrp="1" noRot="1" noChangeAspect="1"/>
          </p:cNvSpPr>
          <p:nvPr>
            <p:ph type="sldImg"/>
          </p:nvPr>
        </p:nvSpPr>
        <p:spPr>
          <a:xfrm>
            <a:off x="1003300" y="685800"/>
            <a:ext cx="4851400" cy="3429000"/>
          </a:xfrm>
          <a:prstGeom prst="rect">
            <a:avLst/>
          </a:prstGeom>
        </p:spPr>
        <p:txBody>
          <a:bodyPr/>
          <a:lstStyle/>
          <a:p>
            <a:endParaRPr/>
          </a:p>
        </p:txBody>
      </p:sp>
      <p:sp>
        <p:nvSpPr>
          <p:cNvPr id="94" name="Shape 94"/>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Silver DofE Award, you will need to complete four sections – Volunteering, Physical, Skills and Expedition.​</a:t>
            </a:r>
          </a:p>
          <a:p>
            <a:pPr>
              <a:defRPr>
                <a:latin typeface="Arial"/>
                <a:ea typeface="Arial"/>
                <a:cs typeface="Arial"/>
                <a:sym typeface="Arial"/>
              </a:defRPr>
            </a:pPr>
            <a:endParaRPr/>
          </a:p>
          <a:p>
            <a:pPr>
              <a:defRPr>
                <a:latin typeface="Arial"/>
                <a:ea typeface="Arial"/>
                <a:cs typeface="Arial"/>
                <a:sym typeface="Arial"/>
              </a:defRPr>
            </a:pPr>
            <a:r>
              <a:t>​Activities for each section take a minimum of one hour a week, so they can easily fit in around your studies and other interests.​</a:t>
            </a:r>
          </a:p>
          <a:p>
            <a:pPr>
              <a:defRPr>
                <a:latin typeface="Arial"/>
                <a:ea typeface="Arial"/>
                <a:cs typeface="Arial"/>
                <a:sym typeface="Arial"/>
              </a:defRPr>
            </a:pPr>
            <a:endParaRPr/>
          </a:p>
          <a:p>
            <a:pPr>
              <a:defRPr>
                <a:latin typeface="Arial"/>
                <a:ea typeface="Arial"/>
                <a:cs typeface="Arial"/>
                <a:sym typeface="Arial"/>
              </a:defRPr>
            </a:pPr>
            <a:r>
              <a:t>​You will need to spend at least 3 months completing each of the Volunteering, Physical and Skills sections. You will also need to decide which two of these you would like to do for six months.​</a:t>
            </a:r>
          </a:p>
          <a:p>
            <a:pPr>
              <a:defRPr>
                <a:latin typeface="Arial"/>
                <a:ea typeface="Arial"/>
                <a:cs typeface="Arial"/>
                <a:sym typeface="Arial"/>
              </a:defRPr>
            </a:pPr>
            <a:endParaRPr/>
          </a:p>
          <a:p>
            <a:pPr>
              <a:defRPr>
                <a:latin typeface="Arial"/>
                <a:ea typeface="Arial"/>
                <a:cs typeface="Arial"/>
                <a:sym typeface="Arial"/>
              </a:defRPr>
            </a:pPr>
            <a:r>
              <a:t>​If you have not already completed your Bronze Award, you must do a further 6 months in the Volunteering, Physical or Skills sections.​</a:t>
            </a:r>
          </a:p>
          <a:p>
            <a:pPr>
              <a:defRPr>
                <a:latin typeface="Arial"/>
                <a:ea typeface="Arial"/>
                <a:cs typeface="Arial"/>
                <a:sym typeface="Arial"/>
              </a:defRPr>
            </a:pPr>
            <a:endParaRPr/>
          </a:p>
          <a:p>
            <a:pPr>
              <a:defRPr>
                <a:latin typeface="Arial"/>
                <a:ea typeface="Arial"/>
                <a:cs typeface="Arial"/>
                <a:sym typeface="Arial"/>
              </a:defRPr>
            </a:pPr>
            <a:r>
              <a:t>You will need to keep a record of the time you spend on each activity.  </a:t>
            </a:r>
          </a:p>
          <a:p>
            <a:pPr>
              <a:defRPr>
                <a:latin typeface="Arial"/>
                <a:ea typeface="Arial"/>
                <a:cs typeface="Arial"/>
                <a:sym typeface="Arial"/>
              </a:defRPr>
            </a:pPr>
            <a:endParaRPr/>
          </a:p>
          <a:p>
            <a:pPr>
              <a:defRPr>
                <a:latin typeface="Arial"/>
                <a:ea typeface="Arial"/>
                <a:cs typeface="Arial"/>
                <a:sym typeface="Arial"/>
              </a:defRPr>
            </a:pPr>
            <a:r>
              <a:t>You should ask somebody who has a good understanding of the activity you have chosen to write a report describing what you have done. </a:t>
            </a:r>
          </a:p>
          <a:p>
            <a:pPr>
              <a:defRPr>
                <a:latin typeface="Arial"/>
                <a:ea typeface="Arial"/>
                <a:cs typeface="Arial"/>
                <a:sym typeface="Arial"/>
              </a:defRPr>
            </a:pPr>
            <a:endParaRPr/>
          </a:p>
          <a:p>
            <a:pPr>
              <a:defRPr>
                <a:latin typeface="Arial"/>
                <a:ea typeface="Arial"/>
                <a:cs typeface="Arial"/>
                <a:sym typeface="Arial"/>
              </a:defRPr>
            </a:pPr>
            <a:r>
              <a:t>​I will now describe each section of the award in more detail.​</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003300" y="685800"/>
            <a:ext cx="4851400" cy="3429000"/>
          </a:xfrm>
          <a:prstGeom prst="rect">
            <a:avLst/>
          </a:prstGeom>
        </p:spPr>
        <p:txBody>
          <a:bodyPr/>
          <a:lstStyle/>
          <a:p>
            <a:endParaRPr/>
          </a:p>
        </p:txBody>
      </p:sp>
      <p:sp>
        <p:nvSpPr>
          <p:cNvPr id="102" name="Shape 102"/>
          <p:cNvSpPr>
            <a:spLocks noGrp="1"/>
          </p:cNvSpPr>
          <p:nvPr>
            <p:ph type="body" sz="quarter" idx="1"/>
          </p:nvPr>
        </p:nvSpPr>
        <p:spPr>
          <a:prstGeom prst="rect">
            <a:avLst/>
          </a:prstGeom>
        </p:spPr>
        <p:txBody>
          <a:bodyPr/>
          <a:lstStyle/>
          <a:p>
            <a:pPr>
              <a:defRPr>
                <a:latin typeface="Arial"/>
                <a:ea typeface="Arial"/>
                <a:cs typeface="Arial"/>
                <a:sym typeface="Arial"/>
              </a:defRPr>
            </a:pPr>
            <a:r>
              <a:t>As part of your Silver DofE Award, you will need to donate some of your time to volunteering. </a:t>
            </a:r>
          </a:p>
          <a:p>
            <a:pPr>
              <a:defRPr>
                <a:latin typeface="Arial"/>
                <a:ea typeface="Arial"/>
                <a:cs typeface="Arial"/>
                <a:sym typeface="Arial"/>
              </a:defRPr>
            </a:pPr>
            <a:endParaRPr/>
          </a:p>
          <a:p>
            <a:pPr>
              <a:defRPr>
                <a:latin typeface="Arial"/>
                <a:ea typeface="Arial"/>
                <a:cs typeface="Arial"/>
                <a:sym typeface="Arial"/>
              </a:defRPr>
            </a:pPr>
            <a:r>
              <a:t>Volunteering is a chance to help other people, and to make a difference to the causes you feel most passionate about. </a:t>
            </a:r>
          </a:p>
          <a:p>
            <a:pPr>
              <a:defRPr>
                <a:latin typeface="Arial"/>
                <a:ea typeface="Arial"/>
                <a:cs typeface="Arial"/>
                <a:sym typeface="Arial"/>
              </a:defRPr>
            </a:pPr>
            <a:endParaRPr/>
          </a:p>
          <a:p>
            <a:pPr>
              <a:defRPr>
                <a:latin typeface="Arial"/>
                <a:ea typeface="Arial"/>
                <a:cs typeface="Arial"/>
                <a:sym typeface="Arial"/>
              </a:defRPr>
            </a:pPr>
            <a:r>
              <a:t>As well as changing things for the better, lots of young people find that volunteering is a great way to increase their confidence and gain new skills. </a:t>
            </a:r>
          </a:p>
          <a:p>
            <a:pPr>
              <a:defRPr>
                <a:latin typeface="Arial"/>
                <a:ea typeface="Arial"/>
                <a:cs typeface="Arial"/>
                <a:sym typeface="Arial"/>
              </a:defRPr>
            </a:pPr>
            <a:endParaRPr/>
          </a:p>
          <a:p>
            <a:pPr>
              <a:defRPr>
                <a:latin typeface="Arial"/>
                <a:ea typeface="Arial"/>
                <a:cs typeface="Arial"/>
                <a:sym typeface="Arial"/>
              </a:defRPr>
            </a:pPr>
            <a:r>
              <a:t>Examples of volunteering could be coaching a local football team, collecting items for a foodbank or campaigning for change on issues you feel passionate about</a:t>
            </a:r>
            <a:r>
              <a:rPr b="1"/>
              <a:t> </a:t>
            </a:r>
          </a:p>
          <a:p>
            <a:pPr>
              <a:defRPr>
                <a:latin typeface="Arial"/>
                <a:ea typeface="Arial"/>
                <a:cs typeface="Arial"/>
                <a:sym typeface="Arial"/>
              </a:defRPr>
            </a:pPr>
            <a:endParaRPr b="1"/>
          </a:p>
          <a:p>
            <a:pPr>
              <a:defRPr b="1">
                <a:latin typeface="Arial"/>
                <a:ea typeface="Arial"/>
                <a:cs typeface="Arial"/>
                <a:sym typeface="Arial"/>
              </a:defRPr>
            </a:pPr>
            <a:r>
              <a:t>Presenter: Feel free to include a broad range of examples here and to talk about what previous participants have done.</a:t>
            </a:r>
          </a:p>
          <a:p>
            <a:pPr>
              <a:defRPr>
                <a:latin typeface="Arial"/>
                <a:ea typeface="Arial"/>
                <a:cs typeface="Arial"/>
                <a:sym typeface="Arial"/>
              </a:defRPr>
            </a:pPr>
            <a:endParaRPr/>
          </a:p>
          <a:p>
            <a:pPr>
              <a:defRPr>
                <a:latin typeface="Arial"/>
                <a:ea typeface="Arial"/>
                <a:cs typeface="Arial"/>
                <a:sym typeface="Arial"/>
              </a:defRPr>
            </a:pPr>
            <a:r>
              <a:t>You can choose to volunteer in any area you would like – the only rule is that you must not be doing a job that companies would normally pay somebody for. </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noRot="1" noChangeAspect="1"/>
          </p:cNvSpPr>
          <p:nvPr>
            <p:ph type="sldImg"/>
          </p:nvPr>
        </p:nvSpPr>
        <p:spPr>
          <a:xfrm>
            <a:off x="1003300" y="685800"/>
            <a:ext cx="4851400" cy="3429000"/>
          </a:xfrm>
          <a:prstGeom prst="rect">
            <a:avLst/>
          </a:prstGeom>
        </p:spPr>
        <p:txBody>
          <a:bodyPr/>
          <a:lstStyle/>
          <a:p>
            <a:endParaRPr/>
          </a:p>
        </p:txBody>
      </p:sp>
      <p:sp>
        <p:nvSpPr>
          <p:cNvPr id="111" name="Shape 111"/>
          <p:cNvSpPr>
            <a:spLocks noGrp="1"/>
          </p:cNvSpPr>
          <p:nvPr>
            <p:ph type="body" sz="quarter" idx="1"/>
          </p:nvPr>
        </p:nvSpPr>
        <p:spPr>
          <a:prstGeom prst="rect">
            <a:avLst/>
          </a:prstGeom>
        </p:spPr>
        <p:txBody>
          <a:bodyPr/>
          <a:lstStyle/>
          <a:p>
            <a:pPr>
              <a:defRPr>
                <a:latin typeface="Arial"/>
                <a:ea typeface="Arial"/>
                <a:cs typeface="Arial"/>
                <a:sym typeface="Arial"/>
              </a:defRPr>
            </a:pPr>
            <a:r>
              <a:t>To complete the Physical section of your Silver Award, you will have the opportunity to take part in regular physical activity.  ​</a:t>
            </a:r>
          </a:p>
          <a:p>
            <a:pPr>
              <a:defRPr>
                <a:latin typeface="Arial"/>
                <a:ea typeface="Arial"/>
                <a:cs typeface="Arial"/>
                <a:sym typeface="Arial"/>
              </a:defRPr>
            </a:pPr>
            <a:endParaRPr/>
          </a:p>
          <a:p>
            <a:pPr>
              <a:defRPr>
                <a:latin typeface="Arial"/>
                <a:ea typeface="Arial"/>
                <a:cs typeface="Arial"/>
                <a:sym typeface="Arial"/>
              </a:defRPr>
            </a:pPr>
            <a:r>
              <a:t>​Becoming more active can be a huge amount of fun, and it can also help you feel happier and healthier.​</a:t>
            </a:r>
          </a:p>
          <a:p>
            <a:pPr>
              <a:defRPr>
                <a:latin typeface="Arial"/>
                <a:ea typeface="Arial"/>
                <a:cs typeface="Arial"/>
                <a:sym typeface="Arial"/>
              </a:defRPr>
            </a:pPr>
            <a:endParaRPr/>
          </a:p>
          <a:p>
            <a:pPr>
              <a:defRPr>
                <a:latin typeface="Arial"/>
                <a:ea typeface="Arial"/>
                <a:cs typeface="Arial"/>
                <a:sym typeface="Arial"/>
              </a:defRPr>
            </a:pPr>
            <a:r>
              <a:t>​Almost any dance, sport or fitness activity can count — it’s completely up to you which activities you choose.​</a:t>
            </a:r>
          </a:p>
          <a:p>
            <a:pPr>
              <a:defRPr>
                <a:latin typeface="Arial"/>
                <a:ea typeface="Arial"/>
                <a:cs typeface="Arial"/>
                <a:sym typeface="Arial"/>
              </a:defRPr>
            </a:pPr>
            <a:endParaRPr/>
          </a:p>
          <a:p>
            <a:pPr>
              <a:defRPr>
                <a:latin typeface="Arial"/>
                <a:ea typeface="Arial"/>
                <a:cs typeface="Arial"/>
                <a:sym typeface="Arial"/>
              </a:defRPr>
            </a:pPr>
            <a:r>
              <a:t>​You may decide to join a team or to do something on your own. </a:t>
            </a:r>
          </a:p>
          <a:p>
            <a:pPr>
              <a:defRPr>
                <a:latin typeface="Arial"/>
                <a:ea typeface="Arial"/>
                <a:cs typeface="Arial"/>
                <a:sym typeface="Arial"/>
              </a:defRPr>
            </a:pPr>
            <a:endParaRPr/>
          </a:p>
          <a:p>
            <a:pPr>
              <a:defRPr>
                <a:latin typeface="Arial"/>
                <a:ea typeface="Arial"/>
                <a:cs typeface="Arial"/>
                <a:sym typeface="Arial"/>
              </a:defRPr>
            </a:pPr>
            <a:r>
              <a:t>​You may like to try something completely different, or to concentrate and improve on an activity you already do.​</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noRot="1" noChangeAspect="1"/>
          </p:cNvSpPr>
          <p:nvPr>
            <p:ph type="sldImg"/>
          </p:nvPr>
        </p:nvSpPr>
        <p:spPr>
          <a:xfrm>
            <a:off x="1003300" y="685800"/>
            <a:ext cx="4851400" cy="3429000"/>
          </a:xfrm>
          <a:prstGeom prst="rect">
            <a:avLst/>
          </a:prstGeom>
        </p:spPr>
        <p:txBody>
          <a:bodyPr/>
          <a:lstStyle/>
          <a:p>
            <a:endParaRPr/>
          </a:p>
        </p:txBody>
      </p:sp>
      <p:sp>
        <p:nvSpPr>
          <p:cNvPr id="120" name="Shape 120"/>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Through the Skills section, you will be encouraged to develop your practical and social skills in an area you can choose. </a:t>
            </a:r>
          </a:p>
          <a:p>
            <a:pPr>
              <a:defRPr>
                <a:latin typeface="Arial"/>
                <a:ea typeface="Arial"/>
                <a:cs typeface="Arial"/>
                <a:sym typeface="Arial"/>
              </a:defRPr>
            </a:pPr>
            <a:endParaRPr dirty="0"/>
          </a:p>
          <a:p>
            <a:pPr>
              <a:defRPr>
                <a:latin typeface="Arial"/>
                <a:ea typeface="Arial"/>
                <a:cs typeface="Arial"/>
                <a:sym typeface="Arial"/>
              </a:defRPr>
            </a:pPr>
            <a:r>
              <a:rPr dirty="0"/>
              <a:t>You can decide whether you will try to get better at something you already feel passionate about, or learn to do something new. </a:t>
            </a:r>
          </a:p>
          <a:p>
            <a:pPr>
              <a:defRPr>
                <a:latin typeface="Arial"/>
                <a:ea typeface="Arial"/>
                <a:cs typeface="Arial"/>
                <a:sym typeface="Arial"/>
              </a:defRPr>
            </a:pPr>
            <a:endParaRPr dirty="0"/>
          </a:p>
          <a:p>
            <a:pPr>
              <a:defRPr>
                <a:latin typeface="Arial"/>
                <a:ea typeface="Arial"/>
                <a:cs typeface="Arial"/>
                <a:sym typeface="Arial"/>
              </a:defRPr>
            </a:pPr>
            <a:r>
              <a:rPr dirty="0"/>
              <a:t>In the past, young people have done a huge range of different activities for their skills section, such as computer coding, driving and cooking. </a:t>
            </a:r>
          </a:p>
          <a:p>
            <a:pPr>
              <a:defRPr>
                <a:latin typeface="Arial"/>
                <a:ea typeface="Arial"/>
                <a:cs typeface="Arial"/>
                <a:sym typeface="Arial"/>
              </a:defRPr>
            </a:pPr>
            <a:endParaRPr dirty="0"/>
          </a:p>
          <a:p>
            <a:pPr>
              <a:defRPr b="1">
                <a:latin typeface="Arial"/>
                <a:ea typeface="Arial"/>
                <a:cs typeface="Arial"/>
                <a:sym typeface="Arial"/>
              </a:defRPr>
            </a:pPr>
            <a:r>
              <a:rPr dirty="0"/>
              <a:t>Presenter: Please add in your own examples here.</a:t>
            </a:r>
          </a:p>
          <a:p>
            <a:pPr>
              <a:defRPr>
                <a:latin typeface="Arial"/>
                <a:ea typeface="Arial"/>
                <a:cs typeface="Arial"/>
                <a:sym typeface="Arial"/>
              </a:defRPr>
            </a:pPr>
            <a:endParaRPr dirty="0"/>
          </a:p>
          <a:p>
            <a:pPr>
              <a:defRPr>
                <a:latin typeface="Arial"/>
                <a:ea typeface="Arial"/>
                <a:cs typeface="Arial"/>
                <a:sym typeface="Arial"/>
              </a:defRPr>
            </a:pPr>
            <a:r>
              <a:rPr dirty="0"/>
              <a:t>Gaining new interests and talents is a huge amount of fun and lots of young people also feel a real sense of achievement from doing it. </a:t>
            </a:r>
          </a:p>
          <a:p>
            <a:pPr>
              <a:defRPr>
                <a:latin typeface="Arial"/>
                <a:ea typeface="Arial"/>
                <a:cs typeface="Arial"/>
                <a:sym typeface="Arial"/>
              </a:defRPr>
            </a:pPr>
            <a:endParaRPr dirty="0"/>
          </a:p>
          <a:p>
            <a:pPr>
              <a:defRPr>
                <a:latin typeface="Arial"/>
                <a:ea typeface="Arial"/>
                <a:cs typeface="Arial"/>
                <a:sym typeface="Arial"/>
              </a:defRPr>
            </a:pPr>
            <a:r>
              <a:rPr dirty="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xfrm>
            <a:off x="1003300" y="685800"/>
            <a:ext cx="4851400" cy="3429000"/>
          </a:xfrm>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a:defRPr>
                <a:latin typeface="Arial"/>
                <a:ea typeface="Arial"/>
                <a:cs typeface="Arial"/>
                <a:sym typeface="Arial"/>
              </a:defRPr>
            </a:pPr>
            <a:r>
              <a:t>The final section of your Silver DofE award is the Expedition.​</a:t>
            </a:r>
          </a:p>
          <a:p>
            <a:pPr>
              <a:defRPr>
                <a:latin typeface="Arial"/>
                <a:ea typeface="Arial"/>
                <a:cs typeface="Arial"/>
                <a:sym typeface="Arial"/>
              </a:defRPr>
            </a:pPr>
            <a:endParaRPr/>
          </a:p>
          <a:p>
            <a:pPr>
              <a:defRPr>
                <a:latin typeface="Arial"/>
                <a:ea typeface="Arial"/>
                <a:cs typeface="Arial"/>
                <a:sym typeface="Arial"/>
              </a:defRPr>
            </a:pPr>
            <a:r>
              <a:t>​As part of a small team, you’ll plan your aim, choose your location and do some training to make sure you’re prepared and know what you’re doing — then spend three days and two nights away.​</a:t>
            </a:r>
          </a:p>
          <a:p>
            <a:pPr>
              <a:defRPr>
                <a:latin typeface="Arial"/>
                <a:ea typeface="Arial"/>
                <a:cs typeface="Arial"/>
                <a:sym typeface="Arial"/>
              </a:defRPr>
            </a:pPr>
            <a:endParaRPr/>
          </a:p>
          <a:p>
            <a:pPr>
              <a:defRPr>
                <a:latin typeface="Arial"/>
                <a:ea typeface="Arial"/>
                <a:cs typeface="Arial"/>
                <a:sym typeface="Arial"/>
              </a:defRPr>
            </a:pPr>
            <a:r>
              <a:t>​You can choose how you want to travel – it doesn’t have to be on foot. You could do it by bike, canoe, kayak, wheelchair, sailing boat or even on a horse.​</a:t>
            </a:r>
          </a:p>
          <a:p>
            <a:pPr>
              <a:defRPr>
                <a:latin typeface="Arial"/>
                <a:ea typeface="Arial"/>
                <a:cs typeface="Arial"/>
                <a:sym typeface="Arial"/>
              </a:defRPr>
            </a:pPr>
            <a:endParaRPr/>
          </a:p>
          <a:p>
            <a:pPr>
              <a:defRPr>
                <a:latin typeface="Arial"/>
                <a:ea typeface="Arial"/>
                <a:cs typeface="Arial"/>
                <a:sym typeface="Arial"/>
              </a:defRPr>
            </a:pPr>
            <a:r>
              <a:t>​Your Expedition will improve your resilience, communication, teamwork and leadership skills. ​</a:t>
            </a:r>
          </a:p>
          <a:p>
            <a:pPr>
              <a:defRPr>
                <a:latin typeface="Arial"/>
                <a:ea typeface="Arial"/>
                <a:cs typeface="Arial"/>
                <a:sym typeface="Arial"/>
              </a:defRPr>
            </a:pPr>
            <a:endParaRPr/>
          </a:p>
          <a:p>
            <a:pPr>
              <a:defRPr>
                <a:latin typeface="Arial"/>
                <a:ea typeface="Arial"/>
                <a:cs typeface="Arial"/>
                <a:sym typeface="Arial"/>
              </a:defRPr>
            </a:pPr>
            <a:r>
              <a:t>​</a:t>
            </a:r>
            <a:r>
              <a:rPr b="1"/>
              <a:t>Presenter: Please take care to place the same level of emphasis on each of the four sections. Whilst some young people may be attracted to the DofE because of the expedition, we know that some young people find this element daunting, so may need careful reassurance.</a:t>
            </a:r>
          </a:p>
          <a:p>
            <a:pPr>
              <a:defRPr b="1">
                <a:latin typeface="Arial"/>
                <a:ea typeface="Arial"/>
                <a:cs typeface="Arial"/>
                <a:sym typeface="Arial"/>
              </a:defRPr>
            </a:pPr>
            <a:endParaRPr b="1"/>
          </a:p>
          <a:p>
            <a:pPr>
              <a:defRPr>
                <a:latin typeface="Arial"/>
                <a:ea typeface="Arial"/>
                <a:cs typeface="Arial"/>
                <a:sym typeface="Arial"/>
              </a:defRPr>
            </a:pPr>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noRot="1" noChangeAspect="1"/>
          </p:cNvSpPr>
          <p:nvPr>
            <p:ph type="sldImg"/>
          </p:nvPr>
        </p:nvSpPr>
        <p:spPr>
          <a:xfrm>
            <a:off x="1003300" y="685800"/>
            <a:ext cx="4851400" cy="3429000"/>
          </a:xfrm>
          <a:prstGeom prst="rect">
            <a:avLst/>
          </a:prstGeom>
        </p:spPr>
        <p:txBody>
          <a:bodyPr/>
          <a:lstStyle/>
          <a:p>
            <a:endParaRPr/>
          </a:p>
        </p:txBody>
      </p:sp>
      <p:sp>
        <p:nvSpPr>
          <p:cNvPr id="143" name="Shape 143"/>
          <p:cNvSpPr>
            <a:spLocks noGrp="1"/>
          </p:cNvSpPr>
          <p:nvPr>
            <p:ph type="body" sz="quarter" idx="1"/>
          </p:nvPr>
        </p:nvSpPr>
        <p:spPr>
          <a:prstGeom prst="rect">
            <a:avLst/>
          </a:prstGeom>
        </p:spPr>
        <p:txBody>
          <a:bodyPr/>
          <a:lstStyle/>
          <a:p>
            <a:pPr>
              <a:defRPr>
                <a:latin typeface="Arial"/>
                <a:ea typeface="Arial"/>
                <a:cs typeface="Arial"/>
                <a:sym typeface="Arial"/>
              </a:defRPr>
            </a:pPr>
            <a:r>
              <a:t>Once you have signed up to do your DofE, you will receive a Welcome Pack in the post which contains lots of useful information and advice.  ​</a:t>
            </a:r>
          </a:p>
          <a:p>
            <a:pPr>
              <a:defRPr>
                <a:latin typeface="Arial"/>
                <a:ea typeface="Arial"/>
                <a:cs typeface="Arial"/>
                <a:sym typeface="Arial"/>
              </a:defRPr>
            </a:pPr>
            <a:endParaRPr/>
          </a:p>
          <a:p>
            <a:pPr>
              <a:defRPr>
                <a:latin typeface="Arial"/>
                <a:ea typeface="Arial"/>
                <a:cs typeface="Arial"/>
                <a:sym typeface="Arial"/>
              </a:defRPr>
            </a:pPr>
            <a:r>
              <a:t>​You will also get your own eDofE account so that you can plan your activities online using the free DofE app.​</a:t>
            </a:r>
          </a:p>
          <a:p>
            <a:pPr>
              <a:defRPr>
                <a:latin typeface="Arial"/>
                <a:ea typeface="Arial"/>
                <a:cs typeface="Arial"/>
                <a:sym typeface="Arial"/>
              </a:defRPr>
            </a:pPr>
            <a:endParaRPr/>
          </a:p>
          <a:p>
            <a:pPr>
              <a:defRPr>
                <a:latin typeface="Arial"/>
                <a:ea typeface="Arial"/>
                <a:cs typeface="Arial"/>
                <a:sym typeface="Arial"/>
              </a:defRPr>
            </a:pPr>
            <a:r>
              <a:t>​You will also receive a DofE Card which will give you and your family money off in several shops selling the sorts of equipment you may need.​</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noRot="1" noChangeAspect="1"/>
          </p:cNvSpPr>
          <p:nvPr>
            <p:ph type="sldImg"/>
          </p:nvPr>
        </p:nvSpPr>
        <p:spPr>
          <a:xfrm>
            <a:off x="1003300" y="685800"/>
            <a:ext cx="4851400" cy="3429000"/>
          </a:xfrm>
          <a:prstGeom prst="rect">
            <a:avLst/>
          </a:prstGeom>
        </p:spPr>
        <p:txBody>
          <a:bodyPr/>
          <a:lstStyle/>
          <a:p>
            <a:endParaRPr/>
          </a:p>
        </p:txBody>
      </p:sp>
      <p:sp>
        <p:nvSpPr>
          <p:cNvPr id="154" name="Shape 154"/>
          <p:cNvSpPr>
            <a:spLocks noGrp="1"/>
          </p:cNvSpPr>
          <p:nvPr>
            <p:ph type="body" sz="quarter" idx="1"/>
          </p:nvPr>
        </p:nvSpPr>
        <p:spPr>
          <a:prstGeom prst="rect">
            <a:avLst/>
          </a:prstGeom>
        </p:spPr>
        <p:txBody>
          <a:bodyPr/>
          <a:lstStyle/>
          <a:p>
            <a:pPr>
              <a:defRPr b="1">
                <a:latin typeface="Arial"/>
                <a:ea typeface="Arial"/>
                <a:cs typeface="Arial"/>
                <a:sym typeface="Arial"/>
              </a:defRPr>
            </a:pPr>
            <a:r>
              <a:t>Presenter: Please customise this slide with the contact details of your DofE leader/administrator.</a:t>
            </a:r>
          </a:p>
          <a:p>
            <a:pPr>
              <a:defRPr>
                <a:latin typeface="Arial"/>
                <a:ea typeface="Arial"/>
                <a:cs typeface="Arial"/>
                <a:sym typeface="Arial"/>
              </a:defRPr>
            </a:pPr>
            <a:endParaRPr/>
          </a:p>
          <a:p>
            <a:pPr>
              <a:defRPr>
                <a:latin typeface="Arial"/>
                <a:ea typeface="Arial"/>
                <a:cs typeface="Arial"/>
                <a:sym typeface="Arial"/>
              </a:defRPr>
            </a:pPr>
            <a:r>
              <a:t>​Explain the next steps.</a:t>
            </a:r>
          </a:p>
          <a:p>
            <a:pPr>
              <a:defRPr>
                <a:latin typeface="Arial"/>
                <a:ea typeface="Arial"/>
                <a:cs typeface="Arial"/>
                <a:sym typeface="Arial"/>
              </a:defRPr>
            </a:pPr>
            <a:endParaRPr/>
          </a:p>
          <a:p>
            <a:pPr>
              <a:defRPr>
                <a:latin typeface="Arial"/>
                <a:ea typeface="Arial"/>
                <a:cs typeface="Arial"/>
                <a:sym typeface="Arial"/>
              </a:defRPr>
            </a:pPr>
            <a:r>
              <a:t>Outline your organisation’s process for signing up to DofE.​</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802005" y="2344483"/>
            <a:ext cx="9089391" cy="1588202"/>
          </a:xfrm>
          <a:prstGeom prst="rect">
            <a:avLst/>
          </a:prstGeom>
        </p:spPr>
        <p:txBody>
          <a:bodyPr/>
          <a:lstStyle/>
          <a:p>
            <a:r>
              <a:t>Click to add title</a:t>
            </a:r>
          </a:p>
        </p:txBody>
      </p:sp>
      <p:sp>
        <p:nvSpPr>
          <p:cNvPr id="12" name="Shape 12"/>
          <p:cNvSpPr>
            <a:spLocks noGrp="1"/>
          </p:cNvSpPr>
          <p:nvPr>
            <p:ph type="body" sz="quarter" idx="1"/>
          </p:nvPr>
        </p:nvSpPr>
        <p:spPr>
          <a:xfrm>
            <a:off x="1604010" y="4235196"/>
            <a:ext cx="7485382" cy="1890716"/>
          </a:xfrm>
          <a:prstGeom prst="rect">
            <a:avLst/>
          </a:prstGeom>
        </p:spPr>
        <p:txBody>
          <a:bodyPr/>
          <a:lstStyle/>
          <a:p>
            <a:r>
              <a:t>Click to add subtitle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Click to add title</a:t>
            </a:r>
          </a:p>
        </p:txBody>
      </p:sp>
      <p:sp>
        <p:nvSpPr>
          <p:cNvPr id="21" name="Shape 21"/>
          <p:cNvSpPr>
            <a:spLocks noGrp="1"/>
          </p:cNvSpPr>
          <p:nvPr>
            <p:ph type="body" sz="quarter" idx="1"/>
          </p:nvPr>
        </p:nvSpPr>
        <p:spPr>
          <a:xfrm>
            <a:off x="444500" y="1522191"/>
            <a:ext cx="4749800" cy="2311401"/>
          </a:xfrm>
          <a:prstGeom prst="rect">
            <a:avLst/>
          </a:prstGeom>
        </p:spPr>
        <p:txBody>
          <a:bodyPr/>
          <a:lstStyle/>
          <a:p>
            <a:r>
              <a:t>Click to add text</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r>
              <a:t>Click to add title</a:t>
            </a:r>
          </a:p>
        </p:txBody>
      </p:sp>
      <p:sp>
        <p:nvSpPr>
          <p:cNvPr id="30" name="Shape 30"/>
          <p:cNvSpPr>
            <a:spLocks noGrp="1"/>
          </p:cNvSpPr>
          <p:nvPr>
            <p:ph type="body" sz="quarter" idx="1"/>
          </p:nvPr>
        </p:nvSpPr>
        <p:spPr>
          <a:xfrm>
            <a:off x="444500" y="1522191"/>
            <a:ext cx="4749800" cy="2311401"/>
          </a:xfrm>
          <a:prstGeom prst="rect">
            <a:avLst/>
          </a:prstGeom>
        </p:spPr>
        <p:txBody>
          <a:bodyPr/>
          <a:lstStyle/>
          <a:p>
            <a:r>
              <a:t>Click to add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Click to add title</a:t>
            </a:r>
          </a:p>
        </p:txBody>
      </p:sp>
      <p:sp>
        <p:nvSpPr>
          <p:cNvPr id="39" name="Shape 39"/>
          <p:cNvSpPr>
            <a:spLocks noGrp="1"/>
          </p:cNvSpPr>
          <p:nvPr>
            <p:ph type="body" sz="half" idx="1"/>
          </p:nvPr>
        </p:nvSpPr>
        <p:spPr>
          <a:prstGeom prst="rect">
            <a:avLst/>
          </a:prstGeom>
        </p:spPr>
        <p:txBody>
          <a:bodyPr/>
          <a:lstStyle/>
          <a:p>
            <a:r>
              <a:t>Object</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7" name="Shape 47"/>
          <p:cNvSpPr/>
          <p:nvPr/>
        </p:nvSpPr>
        <p:spPr>
          <a:xfrm>
            <a:off x="-4" y="10"/>
            <a:ext cx="10692011" cy="7559996"/>
          </a:xfrm>
          <a:prstGeom prst="rect">
            <a:avLst/>
          </a:pr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48" name="Shape 48"/>
          <p:cNvSpPr>
            <a:spLocks noGrp="1"/>
          </p:cNvSpPr>
          <p:nvPr>
            <p:ph type="title"/>
          </p:nvPr>
        </p:nvSpPr>
        <p:spPr>
          <a:prstGeom prst="rect">
            <a:avLst/>
          </a:prstGeom>
        </p:spPr>
        <p:txBody>
          <a:bodyPr/>
          <a:lstStyle/>
          <a:p>
            <a:r>
              <a:t>Click to add title</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6" name="Shape 5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0">
    <p:spTree>
      <p:nvGrpSpPr>
        <p:cNvPr id="1" name=""/>
        <p:cNvGrpSpPr/>
        <p:nvPr/>
      </p:nvGrpSpPr>
      <p:grpSpPr>
        <a:xfrm>
          <a:off x="0" y="0"/>
          <a:ext cx="0" cy="0"/>
          <a:chOff x="0" y="0"/>
          <a:chExt cx="0" cy="0"/>
        </a:xfrm>
      </p:grpSpPr>
      <p:sp>
        <p:nvSpPr>
          <p:cNvPr id="63" name="Shape 6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44500" y="278709"/>
            <a:ext cx="9804400" cy="75692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Click to add title</a:t>
            </a:r>
          </a:p>
        </p:txBody>
      </p:sp>
      <p:sp>
        <p:nvSpPr>
          <p:cNvPr id="3" name="Shape 3"/>
          <p:cNvSpPr>
            <a:spLocks noGrp="1"/>
          </p:cNvSpPr>
          <p:nvPr>
            <p:ph type="body" idx="1"/>
          </p:nvPr>
        </p:nvSpPr>
        <p:spPr>
          <a:xfrm>
            <a:off x="534669" y="1739455"/>
            <a:ext cx="4651632" cy="4991483"/>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Object</a:t>
            </a:r>
          </a:p>
        </p:txBody>
      </p:sp>
      <p:sp>
        <p:nvSpPr>
          <p:cNvPr id="4" name="Shape 4"/>
          <p:cNvSpPr>
            <a:spLocks noGrp="1"/>
          </p:cNvSpPr>
          <p:nvPr>
            <p:ph type="sldNum" sz="quarter" idx="2"/>
          </p:nvPr>
        </p:nvSpPr>
        <p:spPr>
          <a:xfrm>
            <a:off x="9891756" y="7033448"/>
            <a:ext cx="266974" cy="279401"/>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9pPr>
    </p:titleStyle>
    <p:bodyStyle>
      <a:lvl1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Shape 72"/>
          <p:cNvSpPr/>
          <p:nvPr/>
        </p:nvSpPr>
        <p:spPr>
          <a:xfrm>
            <a:off x="-1" y="11"/>
            <a:ext cx="10691992" cy="755999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3" name="Shape 73"/>
          <p:cNvSpPr/>
          <p:nvPr/>
        </p:nvSpPr>
        <p:spPr>
          <a:xfrm>
            <a:off x="253301" y="254011"/>
            <a:ext cx="1029106" cy="1029107"/>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4" name="Shape 74"/>
          <p:cNvSpPr/>
          <p:nvPr/>
        </p:nvSpPr>
        <p:spPr>
          <a:xfrm>
            <a:off x="1595277" y="255235"/>
            <a:ext cx="1588881" cy="1029964"/>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5" name="Shape 75"/>
          <p:cNvSpPr/>
          <p:nvPr/>
        </p:nvSpPr>
        <p:spPr>
          <a:xfrm>
            <a:off x="458423" y="2342799"/>
            <a:ext cx="9649106" cy="4588803"/>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dirty="0"/>
          </a:p>
        </p:txBody>
      </p:sp>
      <p:sp>
        <p:nvSpPr>
          <p:cNvPr id="146" name="Shape 146"/>
          <p:cNvSpPr/>
          <p:nvPr/>
        </p:nvSpPr>
        <p:spPr>
          <a:xfrm>
            <a:off x="457200" y="6208674"/>
            <a:ext cx="2572562" cy="894132"/>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7" name="Shape 147"/>
          <p:cNvSpPr>
            <a:spLocks noGrp="1"/>
          </p:cNvSpPr>
          <p:nvPr>
            <p:ph type="title"/>
          </p:nvPr>
        </p:nvSpPr>
        <p:spPr>
          <a:xfrm>
            <a:off x="444500" y="278706"/>
            <a:ext cx="4361180" cy="756927"/>
          </a:xfrm>
          <a:prstGeom prst="rect">
            <a:avLst/>
          </a:prstGeom>
        </p:spPr>
        <p:txBody>
          <a:bodyPr/>
          <a:lstStyle/>
          <a:p>
            <a:pPr indent="12700">
              <a:spcBef>
                <a:spcPts val="100"/>
              </a:spcBef>
            </a:pPr>
            <a:r>
              <a:t>Getting</a:t>
            </a:r>
            <a:r>
              <a:rPr spc="-100"/>
              <a:t> started</a:t>
            </a:r>
          </a:p>
        </p:txBody>
      </p:sp>
      <p:sp>
        <p:nvSpPr>
          <p:cNvPr id="148" name="Shape 148"/>
          <p:cNvSpPr>
            <a:spLocks noGrp="1"/>
          </p:cNvSpPr>
          <p:nvPr>
            <p:ph type="body" sz="quarter" idx="1"/>
          </p:nvPr>
        </p:nvSpPr>
        <p:spPr>
          <a:xfrm>
            <a:off x="444500" y="1522191"/>
            <a:ext cx="4749800" cy="2311401"/>
          </a:xfrm>
          <a:prstGeom prst="rect">
            <a:avLst/>
          </a:prstGeom>
        </p:spPr>
        <p:txBody>
          <a:bodyPr/>
          <a:lstStyle/>
          <a:p>
            <a:pPr marR="5080" indent="12700">
              <a:spcBef>
                <a:spcPts val="100"/>
              </a:spcBef>
              <a:defRPr spc="-100">
                <a:solidFill>
                  <a:srgbClr val="FFFFFF"/>
                </a:solidFill>
              </a:defRPr>
            </a:pPr>
            <a:r>
              <a:t>Are you ready </a:t>
            </a:r>
            <a:r>
              <a:rPr>
                <a:solidFill>
                  <a:srgbClr val="000000"/>
                </a:solidFill>
              </a:rPr>
              <a:t>to start  an adventure you’ll  </a:t>
            </a:r>
            <a:r>
              <a:rPr spc="0">
                <a:solidFill>
                  <a:srgbClr val="000000"/>
                </a:solidFill>
              </a:rPr>
              <a:t>never</a:t>
            </a:r>
            <a:r>
              <a:rPr>
                <a:solidFill>
                  <a:srgbClr val="000000"/>
                </a:solidFill>
              </a:rPr>
              <a:t> forget?</a:t>
            </a:r>
          </a:p>
          <a:p>
            <a:pPr indent="12700">
              <a:spcBef>
                <a:spcPts val="2100"/>
              </a:spcBef>
              <a:defRPr sz="2400" spc="-100"/>
            </a:pPr>
            <a:r>
              <a:t>To </a:t>
            </a:r>
            <a:r>
              <a:rPr spc="0"/>
              <a:t>get </a:t>
            </a:r>
            <a:r>
              <a:t>started </a:t>
            </a:r>
            <a:r>
              <a:rPr spc="0"/>
              <a:t>with </a:t>
            </a:r>
            <a:r>
              <a:t>your</a:t>
            </a:r>
            <a:r>
              <a:rPr spc="0"/>
              <a:t> </a:t>
            </a:r>
            <a:r>
              <a:t>DofE,</a:t>
            </a:r>
          </a:p>
        </p:txBody>
      </p:sp>
      <p:sp>
        <p:nvSpPr>
          <p:cNvPr id="149" name="Shape 149"/>
          <p:cNvSpPr/>
          <p:nvPr/>
        </p:nvSpPr>
        <p:spPr>
          <a:xfrm>
            <a:off x="444496" y="3808190"/>
            <a:ext cx="3531877" cy="3456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100"/>
              </a:spcBef>
              <a:defRPr sz="2400" b="1" spc="-5">
                <a:latin typeface="Arial"/>
                <a:ea typeface="Arial"/>
                <a:cs typeface="Arial"/>
                <a:sym typeface="Arial"/>
              </a:defRPr>
            </a:pPr>
            <a:r>
              <a:t>speak </a:t>
            </a:r>
            <a:r>
              <a:rPr spc="0"/>
              <a:t>to &lt;Insert</a:t>
            </a:r>
            <a:r>
              <a:rPr spc="-90"/>
              <a:t> </a:t>
            </a:r>
            <a:r>
              <a:t>Name&gt;.</a:t>
            </a:r>
          </a:p>
        </p:txBody>
      </p:sp>
      <p:sp>
        <p:nvSpPr>
          <p:cNvPr id="150" name="Shape 150"/>
          <p:cNvSpPr/>
          <p:nvPr/>
        </p:nvSpPr>
        <p:spPr>
          <a:xfrm>
            <a:off x="7251000" y="4103489"/>
            <a:ext cx="1663066" cy="51488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900"/>
              </a:spcBef>
              <a:defRPr sz="1600" b="1">
                <a:latin typeface="Arial"/>
                <a:ea typeface="Arial"/>
                <a:cs typeface="Arial"/>
                <a:sym typeface="Arial"/>
              </a:defRPr>
            </a:pPr>
            <a:r>
              <a:t>&lt;INSERT</a:t>
            </a:r>
            <a:r>
              <a:rPr spc="-80"/>
              <a:t> </a:t>
            </a:r>
            <a:r>
              <a:rPr spc="-5"/>
              <a:t>NAME&gt;</a:t>
            </a:r>
          </a:p>
          <a:p>
            <a:pPr indent="12700">
              <a:spcBef>
                <a:spcPts val="700"/>
              </a:spcBef>
              <a:defRPr sz="1400" b="1">
                <a:latin typeface="Arial"/>
                <a:ea typeface="Arial"/>
                <a:cs typeface="Arial"/>
                <a:sym typeface="Arial"/>
              </a:defRPr>
            </a:pPr>
            <a:r>
              <a:t>&lt;Job</a:t>
            </a:r>
            <a:r>
              <a:rPr spc="-15"/>
              <a:t> </a:t>
            </a:r>
            <a:r>
              <a:t>title&gt;</a:t>
            </a:r>
          </a:p>
        </p:txBody>
      </p:sp>
      <p:sp>
        <p:nvSpPr>
          <p:cNvPr id="151" name="Shape 151"/>
          <p:cNvSpPr/>
          <p:nvPr/>
        </p:nvSpPr>
        <p:spPr>
          <a:xfrm>
            <a:off x="7202661" y="4835788"/>
            <a:ext cx="3045464" cy="206428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13970" indent="60960">
              <a:spcBef>
                <a:spcPts val="100"/>
              </a:spcBef>
              <a:defRPr sz="1100" b="1">
                <a:latin typeface="Arial"/>
                <a:ea typeface="Arial"/>
                <a:cs typeface="Arial"/>
                <a:sym typeface="Arial"/>
              </a:defRPr>
            </a:pPr>
            <a:r>
              <a:rPr dirty="0"/>
              <a:t>In this bit goes </a:t>
            </a:r>
            <a:r>
              <a:rPr spc="-4" dirty="0"/>
              <a:t>some </a:t>
            </a:r>
            <a:r>
              <a:rPr dirty="0"/>
              <a:t>words </a:t>
            </a:r>
            <a:r>
              <a:rPr spc="-4" dirty="0"/>
              <a:t>you’ve </a:t>
            </a:r>
            <a:r>
              <a:rPr dirty="0"/>
              <a:t>written  </a:t>
            </a:r>
            <a:r>
              <a:rPr spc="-4" dirty="0"/>
              <a:t>about yourself. Be </a:t>
            </a:r>
            <a:r>
              <a:rPr dirty="0"/>
              <a:t>positive </a:t>
            </a:r>
            <a:r>
              <a:rPr spc="-4" dirty="0"/>
              <a:t>and </a:t>
            </a:r>
            <a:r>
              <a:rPr dirty="0"/>
              <a:t>tell us who  </a:t>
            </a:r>
            <a:r>
              <a:rPr spc="-4" dirty="0"/>
              <a:t>you are? </a:t>
            </a:r>
            <a:r>
              <a:rPr dirty="0"/>
              <a:t>What </a:t>
            </a:r>
            <a:r>
              <a:rPr spc="-4" dirty="0"/>
              <a:t>you’ve </a:t>
            </a:r>
            <a:r>
              <a:rPr dirty="0"/>
              <a:t>done... though don’t  tell us </a:t>
            </a:r>
            <a:r>
              <a:rPr spc="-4" dirty="0"/>
              <a:t>your </a:t>
            </a:r>
            <a:r>
              <a:rPr dirty="0"/>
              <a:t>A Level </a:t>
            </a:r>
            <a:r>
              <a:rPr spc="-4" dirty="0"/>
              <a:t>results, </a:t>
            </a:r>
            <a:r>
              <a:rPr spc="-9" dirty="0"/>
              <a:t>there’s </a:t>
            </a:r>
            <a:r>
              <a:rPr dirty="0"/>
              <a:t>plenty of other forms for that. </a:t>
            </a:r>
            <a:r>
              <a:rPr spc="-4" dirty="0"/>
              <a:t>And </a:t>
            </a:r>
            <a:r>
              <a:rPr dirty="0"/>
              <a:t>what </a:t>
            </a:r>
            <a:r>
              <a:rPr spc="-4" dirty="0"/>
              <a:t>excites  you about </a:t>
            </a:r>
            <a:r>
              <a:rPr dirty="0"/>
              <a:t>the </a:t>
            </a:r>
            <a:r>
              <a:rPr spc="-4" dirty="0"/>
              <a:t>DofE. </a:t>
            </a:r>
            <a:r>
              <a:rPr spc="-30" dirty="0"/>
              <a:t>You </a:t>
            </a:r>
            <a:r>
              <a:rPr spc="-4" dirty="0"/>
              <a:t>can </a:t>
            </a:r>
            <a:r>
              <a:rPr dirty="0"/>
              <a:t>go on for quite a bit... well, </a:t>
            </a:r>
            <a:r>
              <a:rPr spc="-4" dirty="0"/>
              <a:t>as </a:t>
            </a:r>
            <a:r>
              <a:rPr dirty="0"/>
              <a:t>long </a:t>
            </a:r>
            <a:r>
              <a:rPr spc="-4" dirty="0"/>
              <a:t>as </a:t>
            </a:r>
            <a:r>
              <a:rPr dirty="0"/>
              <a:t>it </a:t>
            </a:r>
            <a:r>
              <a:rPr spc="-4" dirty="0"/>
              <a:t>ﬁlls </a:t>
            </a:r>
            <a:r>
              <a:rPr dirty="0"/>
              <a:t>this box </a:t>
            </a:r>
            <a:r>
              <a:rPr spc="-4" dirty="0"/>
              <a:t>and </a:t>
            </a:r>
            <a:r>
              <a:rPr dirty="0"/>
              <a:t>then </a:t>
            </a:r>
            <a:r>
              <a:rPr spc="-4" dirty="0"/>
              <a:t>suddenly your </a:t>
            </a:r>
            <a:r>
              <a:rPr dirty="0"/>
              <a:t>words will get </a:t>
            </a:r>
            <a:r>
              <a:rPr spc="-4" dirty="0"/>
              <a:t>cut </a:t>
            </a:r>
            <a:r>
              <a:rPr dirty="0"/>
              <a:t>off, </a:t>
            </a:r>
            <a:r>
              <a:rPr spc="-4" dirty="0"/>
              <a:t>even </a:t>
            </a:r>
            <a:r>
              <a:rPr dirty="0"/>
              <a:t>if </a:t>
            </a:r>
            <a:r>
              <a:rPr spc="-4" dirty="0"/>
              <a:t>you’re </a:t>
            </a:r>
            <a:r>
              <a:rPr dirty="0"/>
              <a:t>in the </a:t>
            </a:r>
            <a:r>
              <a:rPr spc="-4" dirty="0"/>
              <a:t>middle</a:t>
            </a:r>
            <a:r>
              <a:rPr spc="-35" dirty="0"/>
              <a:t> </a:t>
            </a:r>
            <a:r>
              <a:rPr dirty="0"/>
              <a:t>of</a:t>
            </a:r>
          </a:p>
          <a:p>
            <a:pPr>
              <a:defRPr sz="1300">
                <a:latin typeface="Times New Roman"/>
                <a:ea typeface="Times New Roman"/>
                <a:cs typeface="Times New Roman"/>
                <a:sym typeface="Times New Roman"/>
              </a:defRPr>
            </a:pPr>
            <a:endParaRPr dirty="0"/>
          </a:p>
          <a:p>
            <a:pPr marR="5080" indent="1236980">
              <a:spcBef>
                <a:spcPts val="700"/>
              </a:spcBef>
              <a:defRPr sz="1400" b="1">
                <a:latin typeface="Arial"/>
                <a:ea typeface="Arial"/>
                <a:cs typeface="Arial"/>
                <a:sym typeface="Arial"/>
              </a:defRPr>
            </a:pPr>
            <a:r>
              <a:rPr dirty="0"/>
              <a:t>The </a:t>
            </a:r>
            <a:r>
              <a:rPr spc="-5" dirty="0"/>
              <a:t>DofE </a:t>
            </a:r>
            <a:r>
              <a:rPr dirty="0"/>
              <a:t>is a</a:t>
            </a:r>
            <a:r>
              <a:rPr spc="-75" dirty="0"/>
              <a:t> </a:t>
            </a:r>
            <a:r>
              <a:rPr spc="-20" dirty="0"/>
              <a:t>charity.  </a:t>
            </a:r>
            <a:r>
              <a:rPr spc="-10" dirty="0"/>
              <a:t>Visit </a:t>
            </a:r>
            <a:r>
              <a:rPr spc="-5" dirty="0"/>
              <a:t>DofE.org </a:t>
            </a:r>
            <a:r>
              <a:rPr dirty="0"/>
              <a:t>for </a:t>
            </a:r>
            <a:r>
              <a:rPr spc="-5" dirty="0"/>
              <a:t>more</a:t>
            </a:r>
            <a:r>
              <a:rPr spc="-65" dirty="0"/>
              <a:t> </a:t>
            </a:r>
            <a:r>
              <a:rPr dirty="0"/>
              <a:t>information.</a:t>
            </a:r>
          </a:p>
        </p:txBody>
      </p:sp>
      <p:sp>
        <p:nvSpPr>
          <p:cNvPr id="152" name="Shape 152"/>
          <p:cNvSpPr/>
          <p:nvPr/>
        </p:nvSpPr>
        <p:spPr>
          <a:xfrm>
            <a:off x="5523798" y="457210"/>
            <a:ext cx="4711006" cy="346564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9F0E31-C7CB-08A9-CC78-BA584DDCDC2D}"/>
              </a:ext>
            </a:extLst>
          </p:cNvPr>
          <p:cNvSpPr/>
          <p:nvPr/>
        </p:nvSpPr>
        <p:spPr>
          <a:xfrm rot="-180000">
            <a:off x="898792" y="-850354"/>
            <a:ext cx="9787594" cy="7058110"/>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FFFF00"/>
              </a:highlight>
            </a:endParaRPr>
          </a:p>
        </p:txBody>
      </p:sp>
      <p:pic>
        <p:nvPicPr>
          <p:cNvPr id="7" name="Picture 6">
            <a:extLst>
              <a:ext uri="{FF2B5EF4-FFF2-40B4-BE49-F238E27FC236}">
                <a16:creationId xmlns:a16="http://schemas.microsoft.com/office/drawing/2014/main" id="{78D10401-AA46-75E8-4E1B-01028BDFCBC8}"/>
              </a:ext>
            </a:extLst>
          </p:cNvPr>
          <p:cNvPicPr>
            <a:picLocks noChangeAspect="1"/>
          </p:cNvPicPr>
          <p:nvPr/>
        </p:nvPicPr>
        <p:blipFill>
          <a:blip r:embed="rId2"/>
          <a:stretch>
            <a:fillRect/>
          </a:stretch>
        </p:blipFill>
        <p:spPr>
          <a:xfrm>
            <a:off x="1101640" y="6680760"/>
            <a:ext cx="1706778" cy="603903"/>
          </a:xfrm>
          <a:prstGeom prst="rect">
            <a:avLst/>
          </a:prstGeom>
        </p:spPr>
      </p:pic>
      <p:pic>
        <p:nvPicPr>
          <p:cNvPr id="8" name="Picture 7">
            <a:extLst>
              <a:ext uri="{FF2B5EF4-FFF2-40B4-BE49-F238E27FC236}">
                <a16:creationId xmlns:a16="http://schemas.microsoft.com/office/drawing/2014/main" id="{ED4EEE48-6FED-5478-FED5-DF4A54046E51}"/>
              </a:ext>
            </a:extLst>
          </p:cNvPr>
          <p:cNvPicPr>
            <a:picLocks noChangeAspect="1"/>
          </p:cNvPicPr>
          <p:nvPr/>
        </p:nvPicPr>
        <p:blipFill>
          <a:blip r:embed="rId3"/>
          <a:stretch>
            <a:fillRect/>
          </a:stretch>
        </p:blipFill>
        <p:spPr>
          <a:xfrm rot="-120000">
            <a:off x="1612214" y="488018"/>
            <a:ext cx="8071937" cy="1951254"/>
          </a:xfrm>
          <a:prstGeom prst="rect">
            <a:avLst/>
          </a:prstGeom>
        </p:spPr>
      </p:pic>
      <p:sp>
        <p:nvSpPr>
          <p:cNvPr id="10" name="TextBox 9">
            <a:extLst>
              <a:ext uri="{FF2B5EF4-FFF2-40B4-BE49-F238E27FC236}">
                <a16:creationId xmlns:a16="http://schemas.microsoft.com/office/drawing/2014/main" id="{58941B70-3B37-2825-55E3-8BDA1CE0A377}"/>
              </a:ext>
            </a:extLst>
          </p:cNvPr>
          <p:cNvSpPr txBox="1"/>
          <p:nvPr/>
        </p:nvSpPr>
        <p:spPr>
          <a:xfrm>
            <a:off x="3261821" y="6602600"/>
            <a:ext cx="6839746" cy="73411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defTabSz="1110652">
              <a:spcAft>
                <a:spcPts val="661"/>
              </a:spcAft>
            </a:pPr>
            <a:r>
              <a:rPr lang="en-US" sz="3085" b="1">
                <a:cs typeface="Arial"/>
              </a:rPr>
              <a:t>What are you waiting for?</a:t>
            </a:r>
            <a:endParaRPr lang="en-US" sz="3085">
              <a:cs typeface="Arial" panose="020B0604020202020204"/>
            </a:endParaRPr>
          </a:p>
          <a:p>
            <a:pPr algn="r" defTabSz="1110652">
              <a:spcAft>
                <a:spcPts val="551"/>
              </a:spcAft>
            </a:pPr>
            <a:r>
              <a:rPr lang="en-US" sz="1102">
                <a:ea typeface="+mn-lt"/>
                <a:cs typeface="+mn-lt"/>
              </a:rPr>
              <a:t>Speak to your DofE Manager or Coordinator to get involved or visit DofE.org for more information </a:t>
            </a:r>
            <a:endParaRPr lang="en-US" sz="1102">
              <a:cs typeface="Arial"/>
            </a:endParaRPr>
          </a:p>
        </p:txBody>
      </p:sp>
      <p:grpSp>
        <p:nvGrpSpPr>
          <p:cNvPr id="28" name="Group 27">
            <a:extLst>
              <a:ext uri="{FF2B5EF4-FFF2-40B4-BE49-F238E27FC236}">
                <a16:creationId xmlns:a16="http://schemas.microsoft.com/office/drawing/2014/main" id="{5AD82CF3-5556-30A6-246A-07B43E9D96B0}"/>
              </a:ext>
            </a:extLst>
          </p:cNvPr>
          <p:cNvGrpSpPr/>
          <p:nvPr/>
        </p:nvGrpSpPr>
        <p:grpSpPr>
          <a:xfrm rot="21540000">
            <a:off x="2866395" y="2494820"/>
            <a:ext cx="7632354" cy="2452449"/>
            <a:chOff x="2320967" y="2264207"/>
            <a:chExt cx="6926842" cy="2225752"/>
          </a:xfrm>
        </p:grpSpPr>
        <p:sp>
          <p:nvSpPr>
            <p:cNvPr id="11" name="TextBox 10">
              <a:extLst>
                <a:ext uri="{FF2B5EF4-FFF2-40B4-BE49-F238E27FC236}">
                  <a16:creationId xmlns:a16="http://schemas.microsoft.com/office/drawing/2014/main" id="{A6AC6393-01C0-487D-A006-6E0A43FCD22C}"/>
                </a:ext>
              </a:extLst>
            </p:cNvPr>
            <p:cNvSpPr txBox="1"/>
            <p:nvPr/>
          </p:nvSpPr>
          <p:spPr>
            <a:xfrm rot="21420000">
              <a:off x="2320967" y="2365331"/>
              <a:ext cx="6926842" cy="212462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1110652">
                <a:lnSpc>
                  <a:spcPct val="110000"/>
                </a:lnSpc>
              </a:pPr>
              <a:r>
                <a:rPr lang="en-US" sz="3526" b="1">
                  <a:cs typeface="Arial"/>
                </a:rPr>
                <a:t>Develop leadership skills </a:t>
              </a:r>
              <a:endParaRPr lang="en-US" sz="3526">
                <a:cs typeface="Arial"/>
              </a:endParaRPr>
            </a:p>
            <a:p>
              <a:pPr defTabSz="1110652">
                <a:lnSpc>
                  <a:spcPct val="110000"/>
                </a:lnSpc>
              </a:pPr>
              <a:r>
                <a:rPr lang="en-US" sz="3526" b="1">
                  <a:cs typeface="Arial"/>
                </a:rPr>
                <a:t>Add to your CV</a:t>
              </a:r>
            </a:p>
            <a:p>
              <a:pPr defTabSz="1110652">
                <a:lnSpc>
                  <a:spcPct val="110000"/>
                </a:lnSpc>
              </a:pPr>
              <a:r>
                <a:rPr lang="en-US" sz="3526" b="1">
                  <a:cs typeface="Arial"/>
                </a:rPr>
                <a:t>Get free training</a:t>
              </a:r>
            </a:p>
            <a:p>
              <a:pPr defTabSz="1110652">
                <a:lnSpc>
                  <a:spcPct val="110000"/>
                </a:lnSpc>
              </a:pPr>
              <a:r>
                <a:rPr lang="en-US" sz="3526" b="1">
                  <a:cs typeface="Arial"/>
                </a:rPr>
                <a:t>Support DofE participants</a:t>
              </a:r>
            </a:p>
          </p:txBody>
        </p:sp>
        <p:grpSp>
          <p:nvGrpSpPr>
            <p:cNvPr id="15" name="Group 14">
              <a:extLst>
                <a:ext uri="{FF2B5EF4-FFF2-40B4-BE49-F238E27FC236}">
                  <a16:creationId xmlns:a16="http://schemas.microsoft.com/office/drawing/2014/main" id="{FF59C4AE-9168-50CA-768C-EBAA0A17C581}"/>
                </a:ext>
              </a:extLst>
            </p:cNvPr>
            <p:cNvGrpSpPr/>
            <p:nvPr/>
          </p:nvGrpSpPr>
          <p:grpSpPr>
            <a:xfrm rot="-300000">
              <a:off x="7234410" y="2264207"/>
              <a:ext cx="341761" cy="418791"/>
              <a:chOff x="7406993" y="2209670"/>
              <a:chExt cx="487393" cy="604141"/>
            </a:xfrm>
          </p:grpSpPr>
          <p:sp>
            <p:nvSpPr>
              <p:cNvPr id="12" name="Rectangle 11">
                <a:extLst>
                  <a:ext uri="{FF2B5EF4-FFF2-40B4-BE49-F238E27FC236}">
                    <a16:creationId xmlns:a16="http://schemas.microsoft.com/office/drawing/2014/main" id="{3CBD388A-9AD4-E102-7493-31419A0CAB6F}"/>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14" name="Picture 13" descr="A black check mark on a black background&#10;&#10;Description automatically generated">
                <a:extLst>
                  <a:ext uri="{FF2B5EF4-FFF2-40B4-BE49-F238E27FC236}">
                    <a16:creationId xmlns:a16="http://schemas.microsoft.com/office/drawing/2014/main" id="{422CFC97-1CD0-147A-13F7-1A3B5AAFFFF7}"/>
                  </a:ext>
                </a:extLst>
              </p:cNvPr>
              <p:cNvPicPr>
                <a:picLocks noChangeAspect="1"/>
              </p:cNvPicPr>
              <p:nvPr/>
            </p:nvPicPr>
            <p:blipFill>
              <a:blip r:embed="rId4"/>
              <a:stretch>
                <a:fillRect/>
              </a:stretch>
            </p:blipFill>
            <p:spPr>
              <a:xfrm>
                <a:off x="7485362" y="2209670"/>
                <a:ext cx="409024" cy="474817"/>
              </a:xfrm>
              <a:prstGeom prst="rect">
                <a:avLst/>
              </a:prstGeom>
            </p:spPr>
          </p:pic>
        </p:grpSp>
        <p:grpSp>
          <p:nvGrpSpPr>
            <p:cNvPr id="19" name="Group 18">
              <a:extLst>
                <a:ext uri="{FF2B5EF4-FFF2-40B4-BE49-F238E27FC236}">
                  <a16:creationId xmlns:a16="http://schemas.microsoft.com/office/drawing/2014/main" id="{D828BCC4-AF59-B7E8-1208-A237BF78EDBD}"/>
                </a:ext>
              </a:extLst>
            </p:cNvPr>
            <p:cNvGrpSpPr/>
            <p:nvPr/>
          </p:nvGrpSpPr>
          <p:grpSpPr>
            <a:xfrm rot="-300000">
              <a:off x="5585111" y="3474889"/>
              <a:ext cx="306451" cy="392312"/>
              <a:chOff x="7406993" y="2209669"/>
              <a:chExt cx="487386" cy="604142"/>
            </a:xfrm>
          </p:grpSpPr>
          <p:sp>
            <p:nvSpPr>
              <p:cNvPr id="20" name="Rectangle 19">
                <a:extLst>
                  <a:ext uri="{FF2B5EF4-FFF2-40B4-BE49-F238E27FC236}">
                    <a16:creationId xmlns:a16="http://schemas.microsoft.com/office/drawing/2014/main" id="{6F20649C-2208-8C6D-539F-257C3AA6BD6B}"/>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21" name="Picture 20" descr="A black check mark on a black background&#10;&#10;Description automatically generated">
                <a:extLst>
                  <a:ext uri="{FF2B5EF4-FFF2-40B4-BE49-F238E27FC236}">
                    <a16:creationId xmlns:a16="http://schemas.microsoft.com/office/drawing/2014/main" id="{AA1C6FB6-6227-822C-AAC4-719FF70E0C4B}"/>
                  </a:ext>
                </a:extLst>
              </p:cNvPr>
              <p:cNvPicPr>
                <a:picLocks noChangeAspect="1"/>
              </p:cNvPicPr>
              <p:nvPr/>
            </p:nvPicPr>
            <p:blipFill>
              <a:blip r:embed="rId4"/>
              <a:stretch>
                <a:fillRect/>
              </a:stretch>
            </p:blipFill>
            <p:spPr>
              <a:xfrm>
                <a:off x="7485356" y="2209669"/>
                <a:ext cx="409023" cy="474817"/>
              </a:xfrm>
              <a:prstGeom prst="rect">
                <a:avLst/>
              </a:prstGeom>
            </p:spPr>
          </p:pic>
        </p:grpSp>
        <p:grpSp>
          <p:nvGrpSpPr>
            <p:cNvPr id="22" name="Group 21">
              <a:extLst>
                <a:ext uri="{FF2B5EF4-FFF2-40B4-BE49-F238E27FC236}">
                  <a16:creationId xmlns:a16="http://schemas.microsoft.com/office/drawing/2014/main" id="{1794FC8C-8761-7127-6500-6DCD52478843}"/>
                </a:ext>
              </a:extLst>
            </p:cNvPr>
            <p:cNvGrpSpPr/>
            <p:nvPr/>
          </p:nvGrpSpPr>
          <p:grpSpPr>
            <a:xfrm rot="-300000">
              <a:off x="5360041" y="2914418"/>
              <a:ext cx="306451" cy="392311"/>
              <a:chOff x="7406993" y="2209669"/>
              <a:chExt cx="487386" cy="604142"/>
            </a:xfrm>
          </p:grpSpPr>
          <p:sp>
            <p:nvSpPr>
              <p:cNvPr id="23" name="Rectangle 22">
                <a:extLst>
                  <a:ext uri="{FF2B5EF4-FFF2-40B4-BE49-F238E27FC236}">
                    <a16:creationId xmlns:a16="http://schemas.microsoft.com/office/drawing/2014/main" id="{7E8C989F-F05E-69FA-4642-A58D2541D86E}"/>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24" name="Picture 23" descr="A black check mark on a black background&#10;&#10;Description automatically generated">
                <a:extLst>
                  <a:ext uri="{FF2B5EF4-FFF2-40B4-BE49-F238E27FC236}">
                    <a16:creationId xmlns:a16="http://schemas.microsoft.com/office/drawing/2014/main" id="{8124DC2C-B777-DC2B-E7F5-3322F2B85E88}"/>
                  </a:ext>
                </a:extLst>
              </p:cNvPr>
              <p:cNvPicPr>
                <a:picLocks noChangeAspect="1"/>
              </p:cNvPicPr>
              <p:nvPr/>
            </p:nvPicPr>
            <p:blipFill>
              <a:blip r:embed="rId4"/>
              <a:stretch>
                <a:fillRect/>
              </a:stretch>
            </p:blipFill>
            <p:spPr>
              <a:xfrm>
                <a:off x="7485356" y="2209669"/>
                <a:ext cx="409023" cy="474817"/>
              </a:xfrm>
              <a:prstGeom prst="rect">
                <a:avLst/>
              </a:prstGeom>
            </p:spPr>
          </p:pic>
        </p:grpSp>
        <p:grpSp>
          <p:nvGrpSpPr>
            <p:cNvPr id="25" name="Group 24">
              <a:extLst>
                <a:ext uri="{FF2B5EF4-FFF2-40B4-BE49-F238E27FC236}">
                  <a16:creationId xmlns:a16="http://schemas.microsoft.com/office/drawing/2014/main" id="{E5C4A14B-8638-2328-8EAB-AFFA2DF245EE}"/>
                </a:ext>
              </a:extLst>
            </p:cNvPr>
            <p:cNvGrpSpPr/>
            <p:nvPr/>
          </p:nvGrpSpPr>
          <p:grpSpPr>
            <a:xfrm rot="-300000">
              <a:off x="7487168" y="3894132"/>
              <a:ext cx="306451" cy="392311"/>
              <a:chOff x="7406993" y="2209669"/>
              <a:chExt cx="487386" cy="604142"/>
            </a:xfrm>
          </p:grpSpPr>
          <p:sp>
            <p:nvSpPr>
              <p:cNvPr id="26" name="Rectangle 25">
                <a:extLst>
                  <a:ext uri="{FF2B5EF4-FFF2-40B4-BE49-F238E27FC236}">
                    <a16:creationId xmlns:a16="http://schemas.microsoft.com/office/drawing/2014/main" id="{E38BF47B-6943-9319-04FD-92689F9ADC6B}"/>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27" name="Picture 26" descr="A black check mark on a black background&#10;&#10;Description automatically generated">
                <a:extLst>
                  <a:ext uri="{FF2B5EF4-FFF2-40B4-BE49-F238E27FC236}">
                    <a16:creationId xmlns:a16="http://schemas.microsoft.com/office/drawing/2014/main" id="{A0101C5F-C4EB-66B9-6AFD-4CFE9971F121}"/>
                  </a:ext>
                </a:extLst>
              </p:cNvPr>
              <p:cNvPicPr>
                <a:picLocks noChangeAspect="1"/>
              </p:cNvPicPr>
              <p:nvPr/>
            </p:nvPicPr>
            <p:blipFill>
              <a:blip r:embed="rId4"/>
              <a:stretch>
                <a:fillRect/>
              </a:stretch>
            </p:blipFill>
            <p:spPr>
              <a:xfrm>
                <a:off x="7485356" y="2209669"/>
                <a:ext cx="409023" cy="474817"/>
              </a:xfrm>
              <a:prstGeom prst="rect">
                <a:avLst/>
              </a:prstGeom>
            </p:spPr>
          </p:pic>
        </p:grpSp>
      </p:grpSp>
    </p:spTree>
    <p:extLst>
      <p:ext uri="{BB962C8B-B14F-4D97-AF65-F5344CB8AC3E}">
        <p14:creationId xmlns:p14="http://schemas.microsoft.com/office/powerpoint/2010/main" val="423834173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3834698" y="10"/>
            <a:ext cx="6857305"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8" name="Shape 78"/>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79" name="Shape 79"/>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80"/>
          <p:cNvSpPr>
            <a:spLocks noGrp="1"/>
          </p:cNvSpPr>
          <p:nvPr>
            <p:ph type="title"/>
          </p:nvPr>
        </p:nvSpPr>
        <p:spPr>
          <a:xfrm>
            <a:off x="444497" y="278706"/>
            <a:ext cx="4869821" cy="756927"/>
          </a:xfrm>
          <a:prstGeom prst="rect">
            <a:avLst/>
          </a:prstGeom>
        </p:spPr>
        <p:txBody>
          <a:bodyPr/>
          <a:lstStyle/>
          <a:p>
            <a:pPr indent="12700">
              <a:spcBef>
                <a:spcPts val="100"/>
              </a:spcBef>
              <a:defRPr sz="4300"/>
            </a:pPr>
            <a:r>
              <a:t>What is </a:t>
            </a:r>
            <a:r>
              <a:rPr spc="-100"/>
              <a:t>the DofE?</a:t>
            </a:r>
          </a:p>
        </p:txBody>
      </p:sp>
      <p:sp>
        <p:nvSpPr>
          <p:cNvPr id="81" name="Shape 81"/>
          <p:cNvSpPr/>
          <p:nvPr/>
        </p:nvSpPr>
        <p:spPr>
          <a:xfrm>
            <a:off x="444500" y="1496788"/>
            <a:ext cx="6026150" cy="32657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2700">
              <a:spcBef>
                <a:spcPts val="100"/>
              </a:spcBef>
              <a:defRPr sz="2600" b="1">
                <a:latin typeface="Arial"/>
                <a:ea typeface="Arial"/>
                <a:cs typeface="Arial"/>
                <a:sym typeface="Arial"/>
              </a:defRPr>
            </a:pPr>
            <a:r>
              <a:rPr dirty="0"/>
              <a:t>The </a:t>
            </a:r>
            <a:r>
              <a:rPr spc="-5" dirty="0"/>
              <a:t>DofE </a:t>
            </a:r>
            <a:r>
              <a:rPr dirty="0"/>
              <a:t>is a life-changing</a:t>
            </a:r>
            <a:r>
              <a:rPr spc="-100" dirty="0"/>
              <a:t> </a:t>
            </a:r>
            <a:r>
              <a:rPr spc="-5" dirty="0"/>
              <a:t>adventure.</a:t>
            </a:r>
          </a:p>
          <a:p>
            <a:pPr marR="524509" indent="12700">
              <a:spcBef>
                <a:spcPts val="2400"/>
              </a:spcBef>
              <a:defRPr sz="2600" b="1" spc="-65">
                <a:latin typeface="Arial"/>
                <a:ea typeface="Arial"/>
                <a:cs typeface="Arial"/>
                <a:sym typeface="Arial"/>
              </a:defRPr>
            </a:pPr>
            <a:r>
              <a:rPr dirty="0"/>
              <a:t>You </a:t>
            </a:r>
            <a:r>
              <a:rPr spc="-5" dirty="0"/>
              <a:t>make </a:t>
            </a:r>
            <a:r>
              <a:rPr spc="0" dirty="0"/>
              <a:t>it: The </a:t>
            </a:r>
            <a:r>
              <a:rPr spc="-5" dirty="0"/>
              <a:t>DofE </a:t>
            </a:r>
            <a:r>
              <a:rPr spc="0" dirty="0"/>
              <a:t>is </a:t>
            </a:r>
            <a:r>
              <a:rPr spc="-5" dirty="0"/>
              <a:t>as </a:t>
            </a:r>
            <a:r>
              <a:rPr spc="0" dirty="0"/>
              <a:t>unique  </a:t>
            </a:r>
            <a:r>
              <a:rPr spc="-5" dirty="0"/>
              <a:t>as you</a:t>
            </a:r>
            <a:r>
              <a:rPr spc="-10" dirty="0"/>
              <a:t> </a:t>
            </a:r>
            <a:r>
              <a:rPr spc="-5" dirty="0"/>
              <a:t>are</a:t>
            </a:r>
          </a:p>
          <a:p>
            <a:pPr marR="593090" indent="12700">
              <a:spcBef>
                <a:spcPts val="2400"/>
              </a:spcBef>
              <a:defRPr sz="2600" b="1">
                <a:latin typeface="Arial"/>
                <a:ea typeface="Arial"/>
                <a:cs typeface="Arial"/>
                <a:sym typeface="Arial"/>
              </a:defRPr>
            </a:pPr>
            <a:r>
              <a:rPr dirty="0"/>
              <a:t>Millions of </a:t>
            </a:r>
            <a:r>
              <a:rPr spc="-5" dirty="0"/>
              <a:t>young </a:t>
            </a:r>
            <a:r>
              <a:rPr dirty="0"/>
              <a:t>people in the</a:t>
            </a:r>
            <a:r>
              <a:rPr spc="-94" dirty="0"/>
              <a:t> </a:t>
            </a:r>
            <a:r>
              <a:rPr spc="-5" dirty="0"/>
              <a:t>UK  </a:t>
            </a:r>
            <a:r>
              <a:rPr dirty="0"/>
              <a:t>have </a:t>
            </a:r>
            <a:r>
              <a:rPr spc="-5" dirty="0"/>
              <a:t>already </a:t>
            </a:r>
            <a:r>
              <a:rPr dirty="0"/>
              <a:t>done their</a:t>
            </a:r>
            <a:r>
              <a:rPr spc="-35" dirty="0"/>
              <a:t> </a:t>
            </a:r>
            <a:r>
              <a:rPr spc="-5" dirty="0"/>
              <a:t>DofE.</a:t>
            </a:r>
          </a:p>
          <a:p>
            <a:pPr indent="12700">
              <a:spcBef>
                <a:spcPts val="2400"/>
              </a:spcBef>
              <a:defRPr sz="2600" b="1" spc="-5">
                <a:latin typeface="Arial"/>
                <a:ea typeface="Arial"/>
                <a:cs typeface="Arial"/>
                <a:sym typeface="Arial"/>
              </a:defRPr>
            </a:pPr>
            <a:r>
              <a:rPr dirty="0"/>
              <a:t>Now </a:t>
            </a:r>
            <a:r>
              <a:rPr spc="-25" dirty="0"/>
              <a:t>it’s </a:t>
            </a:r>
            <a:r>
              <a:rPr dirty="0"/>
              <a:t>your</a:t>
            </a:r>
            <a:r>
              <a:rPr spc="5" dirty="0"/>
              <a:t> </a:t>
            </a:r>
            <a:r>
              <a:rPr spc="0" dirty="0"/>
              <a:t>turn.</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p:nvPr/>
        </p:nvSpPr>
        <p:spPr>
          <a:xfrm>
            <a:off x="-4" y="10"/>
            <a:ext cx="10692011" cy="7559996"/>
          </a:xfrm>
          <a:prstGeom prst="rect">
            <a:avLst/>
          </a:pr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86" name="Shape 86"/>
          <p:cNvSpPr>
            <a:spLocks noGrp="1"/>
          </p:cNvSpPr>
          <p:nvPr>
            <p:ph type="title"/>
          </p:nvPr>
        </p:nvSpPr>
        <p:spPr>
          <a:xfrm>
            <a:off x="444496" y="278706"/>
            <a:ext cx="6055368" cy="756927"/>
          </a:xfrm>
          <a:prstGeom prst="rect">
            <a:avLst/>
          </a:prstGeom>
        </p:spPr>
        <p:txBody>
          <a:bodyPr/>
          <a:lstStyle/>
          <a:p>
            <a:pPr indent="12700">
              <a:spcBef>
                <a:spcPts val="100"/>
              </a:spcBef>
            </a:pPr>
            <a:r>
              <a:t>Introducing </a:t>
            </a:r>
            <a:r>
              <a:rPr spc="-100"/>
              <a:t>the DofE</a:t>
            </a:r>
          </a:p>
        </p:txBody>
      </p:sp>
      <p:pic>
        <p:nvPicPr>
          <p:cNvPr id="2" name="Recruitment Film FOR PRESENTATIONS.mp4">
            <a:hlinkClick r:id="" action="ppaction://media"/>
            <a:extLst>
              <a:ext uri="{FF2B5EF4-FFF2-40B4-BE49-F238E27FC236}">
                <a16:creationId xmlns:a16="http://schemas.microsoft.com/office/drawing/2014/main" id="{351DE9A6-E3CD-01A4-98DA-A4D8A583271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83903" y="1314329"/>
            <a:ext cx="9725594" cy="5470646"/>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9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image4.png"/>
          <p:cNvPicPr>
            <a:picLocks noChangeAspect="1"/>
          </p:cNvPicPr>
          <p:nvPr/>
        </p:nvPicPr>
        <p:blipFill>
          <a:blip r:embed="rId3"/>
          <a:stretch>
            <a:fillRect/>
          </a:stretch>
        </p:blipFill>
        <p:spPr>
          <a:xfrm>
            <a:off x="3175" y="0"/>
            <a:ext cx="10687050" cy="7556500"/>
          </a:xfrm>
          <a:prstGeom prst="rect">
            <a:avLst/>
          </a:prstGeom>
          <a:ln w="12700">
            <a:miter lim="400000"/>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p:nvPr/>
        </p:nvSpPr>
        <p:spPr>
          <a:xfrm>
            <a:off x="5574588" y="10"/>
            <a:ext cx="5117401"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7" name="Shape 97"/>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98" name="Shape 98"/>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9" name="Shape 99"/>
          <p:cNvSpPr>
            <a:spLocks noGrp="1"/>
          </p:cNvSpPr>
          <p:nvPr>
            <p:ph type="title"/>
          </p:nvPr>
        </p:nvSpPr>
        <p:spPr>
          <a:xfrm>
            <a:off x="444496" y="278706"/>
            <a:ext cx="6010918" cy="756927"/>
          </a:xfrm>
          <a:prstGeom prst="rect">
            <a:avLst/>
          </a:prstGeom>
        </p:spPr>
        <p:txBody>
          <a:bodyPr/>
          <a:lstStyle>
            <a:lvl1pPr indent="12700">
              <a:spcBef>
                <a:spcPts val="100"/>
              </a:spcBef>
              <a:defRPr spc="-100"/>
            </a:lvl1pPr>
          </a:lstStyle>
          <a:p>
            <a:r>
              <a:t>Volunteering section</a:t>
            </a:r>
          </a:p>
        </p:txBody>
      </p:sp>
      <p:sp>
        <p:nvSpPr>
          <p:cNvPr id="100" name="Shape 100"/>
          <p:cNvSpPr/>
          <p:nvPr/>
        </p:nvSpPr>
        <p:spPr>
          <a:xfrm>
            <a:off x="444500" y="1522188"/>
            <a:ext cx="5260975" cy="295684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5"/>
              <a:t>action </a:t>
            </a:r>
            <a:r>
              <a:rPr spc="-5">
                <a:solidFill>
                  <a:srgbClr val="000000"/>
                </a:solidFill>
              </a:rPr>
              <a:t>and make </a:t>
            </a:r>
            <a:r>
              <a:rPr spc="0">
                <a:solidFill>
                  <a:srgbClr val="000000"/>
                </a:solidFill>
              </a:rPr>
              <a:t>a  difference </a:t>
            </a:r>
            <a:r>
              <a:rPr spc="-5">
                <a:solidFill>
                  <a:srgbClr val="000000"/>
                </a:solidFill>
              </a:rPr>
              <a:t>to the</a:t>
            </a:r>
            <a:r>
              <a:rPr spc="-85">
                <a:solidFill>
                  <a:srgbClr val="000000"/>
                </a:solidFill>
              </a:rPr>
              <a:t> </a:t>
            </a:r>
            <a:r>
              <a:rPr spc="-5">
                <a:solidFill>
                  <a:srgbClr val="000000"/>
                </a:solidFill>
              </a:rPr>
              <a:t>causes  you care</a:t>
            </a:r>
            <a:r>
              <a:rPr spc="-20">
                <a:solidFill>
                  <a:srgbClr val="000000"/>
                </a:solidFill>
              </a:rPr>
              <a:t> </a:t>
            </a:r>
            <a:r>
              <a:rPr spc="-5">
                <a:solidFill>
                  <a:srgbClr val="000000"/>
                </a:solidFill>
              </a:rPr>
              <a:t>about</a:t>
            </a:r>
          </a:p>
          <a:p>
            <a:pPr marR="58418" indent="12700">
              <a:spcBef>
                <a:spcPts val="2400"/>
              </a:spcBef>
              <a:defRPr sz="3600" b="1" spc="-5">
                <a:solidFill>
                  <a:srgbClr val="FFFFFF"/>
                </a:solidFill>
                <a:latin typeface="Arial"/>
                <a:ea typeface="Arial"/>
                <a:cs typeface="Arial"/>
                <a:sym typeface="Arial"/>
              </a:defRPr>
            </a:pPr>
            <a:r>
              <a:t>Help </a:t>
            </a:r>
            <a:r>
              <a:rPr spc="0"/>
              <a:t>others </a:t>
            </a:r>
            <a:r>
              <a:rPr>
                <a:solidFill>
                  <a:srgbClr val="000000"/>
                </a:solidFill>
              </a:rPr>
              <a:t>and</a:t>
            </a:r>
            <a:r>
              <a:rPr spc="-95">
                <a:solidFill>
                  <a:srgbClr val="000000"/>
                </a:solidFill>
              </a:rPr>
              <a:t> </a:t>
            </a:r>
            <a:r>
              <a:rPr>
                <a:solidFill>
                  <a:srgbClr val="000000"/>
                </a:solidFill>
              </a:rPr>
              <a:t>change  things for the</a:t>
            </a:r>
            <a:r>
              <a:rPr spc="-20">
                <a:solidFill>
                  <a:srgbClr val="000000"/>
                </a:solidFill>
              </a:rPr>
              <a:t> </a:t>
            </a:r>
            <a:r>
              <a:rPr spc="0">
                <a:solidFill>
                  <a:srgbClr val="000000"/>
                </a:solidFill>
              </a:rPr>
              <a:t>better</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p:nvPr/>
        </p:nvSpPr>
        <p:spPr>
          <a:xfrm>
            <a:off x="5574598" y="11"/>
            <a:ext cx="5117393"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5" name="Shape 105"/>
          <p:cNvSpPr/>
          <p:nvPr/>
        </p:nvSpPr>
        <p:spPr>
          <a:xfrm>
            <a:off x="4936502" y="3780001"/>
            <a:ext cx="5755504"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6" name="Shape 106"/>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07" name="Shape 107"/>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8" name="Shape 108"/>
          <p:cNvSpPr>
            <a:spLocks noGrp="1"/>
          </p:cNvSpPr>
          <p:nvPr>
            <p:ph type="title"/>
          </p:nvPr>
        </p:nvSpPr>
        <p:spPr>
          <a:xfrm>
            <a:off x="444496" y="278706"/>
            <a:ext cx="4801877" cy="756927"/>
          </a:xfrm>
          <a:prstGeom prst="rect">
            <a:avLst/>
          </a:prstGeom>
        </p:spPr>
        <p:txBody>
          <a:bodyPr/>
          <a:lstStyle/>
          <a:p>
            <a:pPr indent="12700">
              <a:spcBef>
                <a:spcPts val="100"/>
              </a:spcBef>
            </a:pPr>
            <a:r>
              <a:t>Physical</a:t>
            </a:r>
            <a:r>
              <a:rPr spc="-100"/>
              <a:t> section</a:t>
            </a:r>
          </a:p>
        </p:txBody>
      </p:sp>
      <p:sp>
        <p:nvSpPr>
          <p:cNvPr id="109" name="Shape 109"/>
          <p:cNvSpPr/>
          <p:nvPr/>
        </p:nvSpPr>
        <p:spPr>
          <a:xfrm>
            <a:off x="444496" y="1522188"/>
            <a:ext cx="7360106" cy="30905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p>
            <a:pPr marR="5080" indent="12700">
              <a:spcBef>
                <a:spcPts val="100"/>
              </a:spcBef>
              <a:defRPr sz="3600" b="1" spc="-69">
                <a:solidFill>
                  <a:srgbClr val="FFFFFF"/>
                </a:solidFill>
                <a:latin typeface="Arial"/>
                <a:ea typeface="Arial"/>
                <a:cs typeface="Arial"/>
                <a:sym typeface="Arial"/>
              </a:defRPr>
            </a:pPr>
            <a:r>
              <a:rPr dirty="0"/>
              <a:t>Take </a:t>
            </a:r>
            <a:r>
              <a:rPr spc="0" dirty="0"/>
              <a:t>part </a:t>
            </a:r>
            <a:r>
              <a:rPr spc="0" dirty="0">
                <a:solidFill>
                  <a:srgbClr val="000000"/>
                </a:solidFill>
              </a:rPr>
              <a:t>in whatever</a:t>
            </a:r>
            <a:r>
              <a:rPr dirty="0"/>
              <a:t> </a:t>
            </a:r>
            <a:endParaRPr lang="en-US" dirty="0"/>
          </a:p>
          <a:p>
            <a:pPr marR="5080" indent="12700">
              <a:spcBef>
                <a:spcPts val="100"/>
              </a:spcBef>
              <a:defRPr sz="3600" b="1" spc="-69">
                <a:solidFill>
                  <a:srgbClr val="FFFFFF"/>
                </a:solidFill>
                <a:latin typeface="Arial"/>
                <a:ea typeface="Arial"/>
                <a:cs typeface="Arial"/>
                <a:sym typeface="Arial"/>
              </a:defRPr>
            </a:pPr>
            <a:r>
              <a:rPr spc="0" dirty="0">
                <a:solidFill>
                  <a:srgbClr val="000000"/>
                </a:solidFill>
              </a:rPr>
              <a:t>dance, </a:t>
            </a:r>
            <a:r>
              <a:rPr spc="-5" dirty="0">
                <a:solidFill>
                  <a:srgbClr val="000000"/>
                </a:solidFill>
              </a:rPr>
              <a:t>sport</a:t>
            </a:r>
            <a:r>
              <a:rPr lang="en-US" spc="-5" dirty="0">
                <a:solidFill>
                  <a:schemeClr val="tx1"/>
                </a:solidFill>
              </a:rPr>
              <a:t> </a:t>
            </a:r>
            <a:r>
              <a:rPr lang="en-US" dirty="0">
                <a:solidFill>
                  <a:schemeClr val="tx1"/>
                </a:solidFill>
              </a:rPr>
              <a:t>or </a:t>
            </a:r>
            <a:r>
              <a:rPr lang="en-US" spc="-5" dirty="0">
                <a:solidFill>
                  <a:schemeClr val="tx1"/>
                </a:solidFill>
              </a:rPr>
              <a:t>ﬁtness</a:t>
            </a:r>
            <a:r>
              <a:rPr spc="-5" dirty="0"/>
              <a:t> </a:t>
            </a:r>
            <a:endParaRPr lang="en-US" spc="-69" dirty="0">
              <a:solidFill>
                <a:srgbClr val="FFFFFF"/>
              </a:solidFill>
            </a:endParaRPr>
          </a:p>
          <a:p>
            <a:pPr marR="5080" indent="12700">
              <a:spcBef>
                <a:spcPts val="100"/>
              </a:spcBef>
              <a:defRPr sz="3600" b="1" spc="-69">
                <a:solidFill>
                  <a:srgbClr val="FFFFFF"/>
                </a:solidFill>
                <a:latin typeface="Arial"/>
                <a:ea typeface="Arial"/>
                <a:cs typeface="Arial"/>
                <a:sym typeface="Arial"/>
              </a:defRPr>
            </a:pPr>
            <a:r>
              <a:rPr spc="-5" dirty="0">
                <a:solidFill>
                  <a:srgbClr val="000000"/>
                </a:solidFill>
              </a:rPr>
              <a:t>activity you </a:t>
            </a:r>
            <a:r>
              <a:rPr spc="0" dirty="0">
                <a:solidFill>
                  <a:srgbClr val="000000"/>
                </a:solidFill>
              </a:rPr>
              <a:t>would like</a:t>
            </a:r>
            <a:endParaRPr/>
          </a:p>
          <a:p>
            <a:pPr marR="561975" indent="12700">
              <a:spcBef>
                <a:spcPts val="2400"/>
              </a:spcBef>
              <a:defRPr sz="3600" b="1">
                <a:solidFill>
                  <a:srgbClr val="FFFFFF"/>
                </a:solidFill>
                <a:latin typeface="Arial"/>
                <a:ea typeface="Arial"/>
                <a:cs typeface="Arial"/>
                <a:sym typeface="Arial"/>
              </a:defRPr>
            </a:pPr>
            <a:r>
              <a:rPr dirty="0"/>
              <a:t>Get </a:t>
            </a:r>
            <a:r>
              <a:rPr spc="-5" dirty="0"/>
              <a:t>ﬁtter </a:t>
            </a:r>
            <a:r>
              <a:rPr spc="-5" dirty="0">
                <a:solidFill>
                  <a:srgbClr val="000000"/>
                </a:solidFill>
              </a:rPr>
              <a:t>and </a:t>
            </a:r>
            <a:r>
              <a:rPr dirty="0">
                <a:solidFill>
                  <a:srgbClr val="000000"/>
                </a:solidFill>
              </a:rPr>
              <a:t>have</a:t>
            </a:r>
            <a:r>
              <a:rPr spc="-85" dirty="0">
                <a:solidFill>
                  <a:srgbClr val="000000"/>
                </a:solidFill>
              </a:rPr>
              <a:t> </a:t>
            </a:r>
            <a:r>
              <a:rPr spc="-5" dirty="0">
                <a:solidFill>
                  <a:srgbClr val="000000"/>
                </a:solidFill>
              </a:rPr>
              <a:t>fun</a:t>
            </a:r>
            <a:r>
              <a:rPr spc="-5" dirty="0"/>
              <a:t> </a:t>
            </a:r>
            <a:br>
              <a:rPr lang="en-US" spc="-5" dirty="0">
                <a:solidFill>
                  <a:srgbClr val="FFFFFF"/>
                </a:solidFill>
              </a:rPr>
            </a:br>
            <a:r>
              <a:rPr spc="-5" dirty="0">
                <a:solidFill>
                  <a:srgbClr val="000000"/>
                </a:solidFill>
              </a:rPr>
              <a:t>along the</a:t>
            </a:r>
            <a:r>
              <a:rPr spc="-15" dirty="0">
                <a:solidFill>
                  <a:srgbClr val="000000"/>
                </a:solidFill>
              </a:rPr>
              <a:t> </a:t>
            </a:r>
            <a:r>
              <a:rPr dirty="0">
                <a:solidFill>
                  <a:srgbClr val="000000"/>
                </a:solidFill>
              </a:rPr>
              <a:t>way!</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nvSpPr>
        <p:spPr>
          <a:xfrm>
            <a:off x="5574598" y="11"/>
            <a:ext cx="5117393"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4" name="Shape 114"/>
          <p:cNvSpPr/>
          <p:nvPr/>
        </p:nvSpPr>
        <p:spPr>
          <a:xfrm>
            <a:off x="5434901" y="3780001"/>
            <a:ext cx="52571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5" name="Shape 115"/>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16" name="Shape 116"/>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7" name="Shape 117"/>
          <p:cNvSpPr>
            <a:spLocks noGrp="1"/>
          </p:cNvSpPr>
          <p:nvPr>
            <p:ph type="title"/>
          </p:nvPr>
        </p:nvSpPr>
        <p:spPr>
          <a:xfrm>
            <a:off x="444497" y="278706"/>
            <a:ext cx="3920496" cy="756927"/>
          </a:xfrm>
          <a:prstGeom prst="rect">
            <a:avLst/>
          </a:prstGeom>
        </p:spPr>
        <p:txBody>
          <a:bodyPr/>
          <a:lstStyle/>
          <a:p>
            <a:pPr indent="12700">
              <a:spcBef>
                <a:spcPts val="100"/>
              </a:spcBef>
            </a:pPr>
            <a:r>
              <a:t>Skills</a:t>
            </a:r>
            <a:r>
              <a:rPr spc="-100"/>
              <a:t> section</a:t>
            </a:r>
          </a:p>
        </p:txBody>
      </p:sp>
      <p:sp>
        <p:nvSpPr>
          <p:cNvPr id="118" name="Shape 118"/>
          <p:cNvSpPr/>
          <p:nvPr/>
        </p:nvSpPr>
        <p:spPr>
          <a:xfrm>
            <a:off x="444500" y="1522190"/>
            <a:ext cx="5967730" cy="349024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5711" indent="12700">
              <a:spcBef>
                <a:spcPts val="100"/>
              </a:spcBef>
              <a:defRPr sz="3600" b="1" spc="-95">
                <a:solidFill>
                  <a:srgbClr val="FFFFFF"/>
                </a:solidFill>
                <a:latin typeface="Arial"/>
                <a:ea typeface="Arial"/>
                <a:cs typeface="Arial"/>
                <a:sym typeface="Arial"/>
              </a:defRPr>
            </a:pPr>
            <a:r>
              <a:t>Devote </a:t>
            </a:r>
            <a:r>
              <a:rPr spc="-100"/>
              <a:t>yourself </a:t>
            </a:r>
            <a:r>
              <a:rPr spc="-55">
                <a:solidFill>
                  <a:srgbClr val="000000"/>
                </a:solidFill>
              </a:rPr>
              <a:t>to</a:t>
            </a:r>
            <a:r>
              <a:rPr spc="-515">
                <a:solidFill>
                  <a:srgbClr val="000000"/>
                </a:solidFill>
              </a:rPr>
              <a:t> </a:t>
            </a:r>
            <a:r>
              <a:rPr spc="-110">
                <a:solidFill>
                  <a:srgbClr val="000000"/>
                </a:solidFill>
              </a:rPr>
              <a:t>improving  </a:t>
            </a:r>
            <a:r>
              <a:rPr spc="-60">
                <a:solidFill>
                  <a:srgbClr val="000000"/>
                </a:solidFill>
              </a:rPr>
              <a:t>your </a:t>
            </a:r>
            <a:r>
              <a:rPr spc="-65">
                <a:solidFill>
                  <a:srgbClr val="000000"/>
                </a:solidFill>
              </a:rPr>
              <a:t>skills </a:t>
            </a:r>
            <a:r>
              <a:rPr spc="-40">
                <a:solidFill>
                  <a:srgbClr val="000000"/>
                </a:solidFill>
              </a:rPr>
              <a:t>in </a:t>
            </a:r>
            <a:r>
              <a:rPr spc="-50">
                <a:solidFill>
                  <a:srgbClr val="000000"/>
                </a:solidFill>
              </a:rPr>
              <a:t>the </a:t>
            </a:r>
            <a:r>
              <a:rPr spc="-65">
                <a:solidFill>
                  <a:srgbClr val="000000"/>
                </a:solidFill>
              </a:rPr>
              <a:t>things </a:t>
            </a:r>
            <a:r>
              <a:rPr spc="-75">
                <a:solidFill>
                  <a:srgbClr val="000000"/>
                </a:solidFill>
              </a:rPr>
              <a:t>you  </a:t>
            </a:r>
            <a:r>
              <a:rPr spc="-30">
                <a:solidFill>
                  <a:srgbClr val="000000"/>
                </a:solidFill>
              </a:rPr>
              <a:t>love </a:t>
            </a:r>
            <a:r>
              <a:rPr spc="-20">
                <a:solidFill>
                  <a:srgbClr val="000000"/>
                </a:solidFill>
              </a:rPr>
              <a:t>to</a:t>
            </a:r>
            <a:r>
              <a:rPr spc="-125">
                <a:solidFill>
                  <a:srgbClr val="000000"/>
                </a:solidFill>
              </a:rPr>
              <a:t> </a:t>
            </a:r>
            <a:r>
              <a:rPr spc="-40">
                <a:solidFill>
                  <a:srgbClr val="000000"/>
                </a:solidFill>
              </a:rPr>
              <a:t>do</a:t>
            </a:r>
          </a:p>
          <a:p>
            <a:pPr marR="843280" indent="12700">
              <a:spcBef>
                <a:spcPts val="2400"/>
              </a:spcBef>
              <a:defRPr sz="3600" b="1" spc="-34">
                <a:solidFill>
                  <a:srgbClr val="FFFFFF"/>
                </a:solidFill>
                <a:latin typeface="Arial"/>
                <a:ea typeface="Arial"/>
                <a:cs typeface="Arial"/>
                <a:sym typeface="Arial"/>
              </a:defRPr>
            </a:pPr>
            <a:r>
              <a:t>Discover </a:t>
            </a:r>
            <a:r>
              <a:rPr spc="-25">
                <a:solidFill>
                  <a:srgbClr val="000000"/>
                </a:solidFill>
              </a:rPr>
              <a:t>new </a:t>
            </a:r>
            <a:r>
              <a:rPr spc="-40">
                <a:solidFill>
                  <a:srgbClr val="000000"/>
                </a:solidFill>
              </a:rPr>
              <a:t>passions  </a:t>
            </a:r>
            <a:r>
              <a:rPr spc="-30">
                <a:solidFill>
                  <a:srgbClr val="000000"/>
                </a:solidFill>
              </a:rPr>
              <a:t>and develop </a:t>
            </a:r>
            <a:r>
              <a:rPr>
                <a:solidFill>
                  <a:srgbClr val="000000"/>
                </a:solidFill>
              </a:rPr>
              <a:t>talents</a:t>
            </a:r>
            <a:r>
              <a:rPr spc="-250">
                <a:solidFill>
                  <a:srgbClr val="000000"/>
                </a:solidFill>
              </a:rPr>
              <a:t> </a:t>
            </a:r>
            <a:r>
              <a:rPr spc="-40">
                <a:solidFill>
                  <a:srgbClr val="000000"/>
                </a:solidFill>
              </a:rPr>
              <a:t>you  </a:t>
            </a:r>
            <a:r>
              <a:rPr spc="-30">
                <a:solidFill>
                  <a:srgbClr val="000000"/>
                </a:solidFill>
              </a:rPr>
              <a:t>didn’t know you</a:t>
            </a:r>
            <a:r>
              <a:rPr spc="-195">
                <a:solidFill>
                  <a:srgbClr val="000000"/>
                </a:solidFill>
              </a:rPr>
              <a:t> </a:t>
            </a:r>
            <a:r>
              <a:rPr spc="-40">
                <a:solidFill>
                  <a:srgbClr val="000000"/>
                </a:solidFill>
              </a:rPr>
              <a:t>had</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p:nvPr/>
        </p:nvSpPr>
        <p:spPr>
          <a:xfrm>
            <a:off x="5574588" y="11"/>
            <a:ext cx="5117401"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3" name="Shape 123"/>
          <p:cNvSpPr/>
          <p:nvPr/>
        </p:nvSpPr>
        <p:spPr>
          <a:xfrm>
            <a:off x="5396801" y="3780001"/>
            <a:ext cx="52952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4" name="Shape 124"/>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16F78B"/>
          </a:solidFill>
          <a:ln w="12700">
            <a:miter lim="400000"/>
          </a:ln>
        </p:spPr>
        <p:txBody>
          <a:bodyPr lIns="45718" tIns="45718" rIns="45718" bIns="45718"/>
          <a:lstStyle/>
          <a:p>
            <a:pPr>
              <a:defRPr>
                <a:latin typeface="Calibri"/>
                <a:ea typeface="Calibri"/>
                <a:cs typeface="Calibri"/>
                <a:sym typeface="Calibri"/>
              </a:defRPr>
            </a:pPr>
            <a:endParaRPr/>
          </a:p>
        </p:txBody>
      </p:sp>
      <p:sp>
        <p:nvSpPr>
          <p:cNvPr id="125" name="Shape 125"/>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6" name="Shape 126"/>
          <p:cNvSpPr>
            <a:spLocks noGrp="1"/>
          </p:cNvSpPr>
          <p:nvPr>
            <p:ph type="title"/>
          </p:nvPr>
        </p:nvSpPr>
        <p:spPr>
          <a:xfrm>
            <a:off x="444498" y="278706"/>
            <a:ext cx="3141985" cy="756927"/>
          </a:xfrm>
          <a:prstGeom prst="rect">
            <a:avLst/>
          </a:prstGeom>
        </p:spPr>
        <p:txBody>
          <a:bodyPr/>
          <a:lstStyle>
            <a:lvl1pPr indent="12700">
              <a:spcBef>
                <a:spcPts val="100"/>
              </a:spcBef>
            </a:lvl1pPr>
          </a:lstStyle>
          <a:p>
            <a:r>
              <a:t>Expedition</a:t>
            </a:r>
          </a:p>
        </p:txBody>
      </p:sp>
      <p:sp>
        <p:nvSpPr>
          <p:cNvPr id="127" name="Shape 127"/>
          <p:cNvSpPr/>
          <p:nvPr/>
        </p:nvSpPr>
        <p:spPr>
          <a:xfrm>
            <a:off x="444500" y="1522188"/>
            <a:ext cx="7605132" cy="30905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p>
            <a:pPr marR="5080" indent="12700">
              <a:spcBef>
                <a:spcPts val="100"/>
              </a:spcBef>
              <a:defRPr sz="3600" b="1">
                <a:solidFill>
                  <a:srgbClr val="FFFFFF"/>
                </a:solidFill>
                <a:latin typeface="Arial"/>
                <a:ea typeface="Arial"/>
                <a:cs typeface="Arial"/>
                <a:sym typeface="Arial"/>
              </a:defRPr>
            </a:pPr>
            <a:r>
              <a:rPr dirty="0"/>
              <a:t>Explore </a:t>
            </a:r>
            <a:r>
              <a:rPr spc="-5" dirty="0">
                <a:solidFill>
                  <a:srgbClr val="000000"/>
                </a:solidFill>
              </a:rPr>
              <a:t>the </a:t>
            </a:r>
            <a:r>
              <a:rPr dirty="0">
                <a:solidFill>
                  <a:srgbClr val="000000"/>
                </a:solidFill>
              </a:rPr>
              <a:t>great</a:t>
            </a:r>
            <a:r>
              <a:rPr lang="en-US" dirty="0"/>
              <a:t> </a:t>
            </a:r>
            <a:r>
              <a:rPr dirty="0">
                <a:solidFill>
                  <a:srgbClr val="000000"/>
                </a:solidFill>
              </a:rPr>
              <a:t>outdoors</a:t>
            </a:r>
            <a:r>
              <a:rPr dirty="0"/>
              <a:t> </a:t>
            </a:r>
            <a:endParaRPr lang="en-US" dirty="0"/>
          </a:p>
          <a:p>
            <a:pPr marR="5080" indent="12700">
              <a:spcBef>
                <a:spcPts val="100"/>
              </a:spcBef>
              <a:defRPr sz="3600" b="1">
                <a:solidFill>
                  <a:srgbClr val="FFFFFF"/>
                </a:solidFill>
                <a:latin typeface="Arial"/>
                <a:ea typeface="Arial"/>
                <a:cs typeface="Arial"/>
                <a:sym typeface="Arial"/>
              </a:defRPr>
            </a:pPr>
            <a:r>
              <a:rPr spc="-5" dirty="0">
                <a:solidFill>
                  <a:srgbClr val="000000"/>
                </a:solidFill>
              </a:rPr>
              <a:t>and</a:t>
            </a:r>
            <a:r>
              <a:rPr spc="-5" dirty="0">
                <a:solidFill>
                  <a:schemeClr val="tx1"/>
                </a:solidFill>
              </a:rPr>
              <a:t> </a:t>
            </a:r>
            <a:r>
              <a:rPr lang="en-US" spc="-5" dirty="0">
                <a:solidFill>
                  <a:schemeClr val="tx1"/>
                </a:solidFill>
              </a:rPr>
              <a:t>spend two</a:t>
            </a:r>
            <a:r>
              <a:rPr dirty="0">
                <a:solidFill>
                  <a:schemeClr val="tx1"/>
                </a:solidFill>
              </a:rPr>
              <a:t> n</a:t>
            </a:r>
            <a:r>
              <a:rPr dirty="0">
                <a:solidFill>
                  <a:srgbClr val="000000"/>
                </a:solidFill>
              </a:rPr>
              <a:t>ights </a:t>
            </a:r>
            <a:endParaRPr lang="en-US" dirty="0">
              <a:solidFill>
                <a:srgbClr val="FFFFFF"/>
              </a:solidFill>
            </a:endParaRPr>
          </a:p>
          <a:p>
            <a:pPr marR="5080" indent="12700">
              <a:spcBef>
                <a:spcPts val="100"/>
              </a:spcBef>
              <a:defRPr sz="3600" b="1">
                <a:solidFill>
                  <a:srgbClr val="FFFFFF"/>
                </a:solidFill>
                <a:latin typeface="Arial"/>
                <a:ea typeface="Arial"/>
                <a:cs typeface="Arial"/>
                <a:sym typeface="Arial"/>
              </a:defRPr>
            </a:pPr>
            <a:r>
              <a:rPr spc="-5">
                <a:solidFill>
                  <a:srgbClr val="000000"/>
                </a:solidFill>
              </a:rPr>
              <a:t>away from </a:t>
            </a:r>
            <a:r>
              <a:rPr dirty="0">
                <a:solidFill>
                  <a:srgbClr val="000000"/>
                </a:solidFill>
              </a:rPr>
              <a:t>home</a:t>
            </a:r>
            <a:endParaRPr/>
          </a:p>
          <a:p>
            <a:pPr marR="1175385" indent="12700">
              <a:spcBef>
                <a:spcPts val="2400"/>
              </a:spcBef>
              <a:defRPr sz="3600" b="1" spc="-5">
                <a:solidFill>
                  <a:srgbClr val="FFFFFF"/>
                </a:solidFill>
                <a:latin typeface="Arial"/>
                <a:ea typeface="Arial"/>
                <a:cs typeface="Arial"/>
                <a:sym typeface="Arial"/>
              </a:defRPr>
            </a:pPr>
            <a:r>
              <a:rPr dirty="0"/>
              <a:t>Create </a:t>
            </a:r>
            <a:r>
              <a:rPr dirty="0">
                <a:solidFill>
                  <a:srgbClr val="000000"/>
                </a:solidFill>
              </a:rPr>
              <a:t>memories</a:t>
            </a:r>
            <a:r>
              <a:rPr spc="-90" dirty="0">
                <a:solidFill>
                  <a:srgbClr val="000000"/>
                </a:solidFill>
              </a:rPr>
              <a:t> </a:t>
            </a:r>
            <a:r>
              <a:rPr dirty="0">
                <a:solidFill>
                  <a:srgbClr val="000000"/>
                </a:solidFill>
              </a:rPr>
              <a:t>that</a:t>
            </a:r>
            <a:r>
              <a:rPr dirty="0"/>
              <a:t> </a:t>
            </a:r>
            <a:br>
              <a:rPr lang="en-US" spc="-5" dirty="0">
                <a:solidFill>
                  <a:srgbClr val="FFFFFF"/>
                </a:solidFill>
              </a:rPr>
            </a:br>
            <a:r>
              <a:rPr spc="0" dirty="0">
                <a:solidFill>
                  <a:srgbClr val="000000"/>
                </a:solidFill>
              </a:rPr>
              <a:t>will last a</a:t>
            </a:r>
            <a:r>
              <a:rPr spc="-34" dirty="0">
                <a:solidFill>
                  <a:srgbClr val="000000"/>
                </a:solidFill>
              </a:rPr>
              <a:t> </a:t>
            </a:r>
            <a:r>
              <a:rPr spc="0" dirty="0">
                <a:solidFill>
                  <a:srgbClr val="000000"/>
                </a:solidFill>
              </a:rPr>
              <a:t>lifetime</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title"/>
          </p:nvPr>
        </p:nvSpPr>
        <p:spPr>
          <a:xfrm>
            <a:off x="444500" y="278706"/>
            <a:ext cx="8978900" cy="756927"/>
          </a:xfrm>
          <a:prstGeom prst="rect">
            <a:avLst/>
          </a:prstGeom>
        </p:spPr>
        <p:txBody>
          <a:bodyPr/>
          <a:lstStyle/>
          <a:p>
            <a:pPr indent="12700">
              <a:spcBef>
                <a:spcPts val="100"/>
              </a:spcBef>
              <a:defRPr spc="-100"/>
            </a:pPr>
            <a:r>
              <a:t>Your Welcome </a:t>
            </a:r>
            <a:r>
              <a:rPr spc="0"/>
              <a:t>Pack </a:t>
            </a:r>
            <a:r>
              <a:t>and</a:t>
            </a:r>
            <a:r>
              <a:rPr spc="0"/>
              <a:t> </a:t>
            </a:r>
            <a:r>
              <a:t>eDofE</a:t>
            </a:r>
          </a:p>
        </p:txBody>
      </p:sp>
      <p:sp>
        <p:nvSpPr>
          <p:cNvPr id="132" name="Shape 132"/>
          <p:cNvSpPr/>
          <p:nvPr/>
        </p:nvSpPr>
        <p:spPr>
          <a:xfrm>
            <a:off x="5345998" y="1276806"/>
            <a:ext cx="4888806"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3" name="Shape 133"/>
          <p:cNvSpPr/>
          <p:nvPr/>
        </p:nvSpPr>
        <p:spPr>
          <a:xfrm>
            <a:off x="457196" y="1276806"/>
            <a:ext cx="4888809"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4" name="Shape 134"/>
          <p:cNvSpPr/>
          <p:nvPr/>
        </p:nvSpPr>
        <p:spPr>
          <a:xfrm>
            <a:off x="457198" y="1276806"/>
            <a:ext cx="2396571" cy="5826000"/>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5" name="Shape 135"/>
          <p:cNvSpPr/>
          <p:nvPr/>
        </p:nvSpPr>
        <p:spPr>
          <a:xfrm>
            <a:off x="2853765" y="958048"/>
            <a:ext cx="7838238" cy="432858"/>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6" name="Shape 136"/>
          <p:cNvSpPr/>
          <p:nvPr/>
        </p:nvSpPr>
        <p:spPr>
          <a:xfrm>
            <a:off x="9818460" y="1384398"/>
            <a:ext cx="873544" cy="6082734"/>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7" name="Shape 137"/>
          <p:cNvSpPr/>
          <p:nvPr/>
        </p:nvSpPr>
        <p:spPr>
          <a:xfrm>
            <a:off x="2853764" y="7102805"/>
            <a:ext cx="6971204" cy="364328"/>
          </a:xfrm>
          <a:prstGeom prst="rect">
            <a:avLst/>
          </a:prstGeom>
          <a:blipFill>
            <a:blip r:embed="rId6"/>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8" name="Shape 138"/>
          <p:cNvSpPr/>
          <p:nvPr/>
        </p:nvSpPr>
        <p:spPr>
          <a:xfrm>
            <a:off x="5346000" y="1276805"/>
            <a:ext cx="3157617" cy="3140817"/>
          </a:xfrm>
          <a:prstGeom prst="rect">
            <a:avLst/>
          </a:prstGeom>
          <a:blipFill>
            <a:blip r:embed="rId7"/>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9" name="Shape 139"/>
          <p:cNvSpPr/>
          <p:nvPr/>
        </p:nvSpPr>
        <p:spPr>
          <a:xfrm>
            <a:off x="8497123" y="1276806"/>
            <a:ext cx="1737682" cy="5826000"/>
          </a:xfrm>
          <a:prstGeom prst="rect">
            <a:avLst/>
          </a:prstGeom>
          <a:blipFill>
            <a:blip r:embed="rId8"/>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0" name="Shape 140"/>
          <p:cNvSpPr/>
          <p:nvPr/>
        </p:nvSpPr>
        <p:spPr>
          <a:xfrm>
            <a:off x="5346000" y="4411112"/>
            <a:ext cx="3157617" cy="2691696"/>
          </a:xfrm>
          <a:prstGeom prst="rect">
            <a:avLst/>
          </a:prstGeom>
          <a:blipFill>
            <a:blip r:embed="rId9"/>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1" name="Shape 141"/>
          <p:cNvSpPr/>
          <p:nvPr/>
        </p:nvSpPr>
        <p:spPr>
          <a:xfrm>
            <a:off x="2853763" y="1276806"/>
            <a:ext cx="2492252" cy="5826000"/>
          </a:xfrm>
          <a:prstGeom prst="rect">
            <a:avLst/>
          </a:prstGeom>
          <a:blipFill>
            <a:blip r:embed="rId10"/>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02B752C25E67D4AA12F067C94846FB8" ma:contentTypeVersion="13" ma:contentTypeDescription="Create a new document." ma:contentTypeScope="" ma:versionID="22fd4c2cf55af67b7c79c728b441c0b3">
  <xsd:schema xmlns:xsd="http://www.w3.org/2001/XMLSchema" xmlns:xs="http://www.w3.org/2001/XMLSchema" xmlns:p="http://schemas.microsoft.com/office/2006/metadata/properties" xmlns:ns2="41f02d6c-89e7-4d03-a938-923f42ee6128" xmlns:ns3="eb01a1ff-6d57-42c6-a43b-b06244fb14d9" targetNamespace="http://schemas.microsoft.com/office/2006/metadata/properties" ma:root="true" ma:fieldsID="a48003f80655cd7db4681016a7b75d7e" ns2:_="" ns3:_="">
    <xsd:import namespace="41f02d6c-89e7-4d03-a938-923f42ee6128"/>
    <xsd:import namespace="eb01a1ff-6d57-42c6-a43b-b06244fb14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f02d6c-89e7-4d03-a938-923f42ee61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b01a1ff-6d57-42c6-a43b-b06244fb14d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CF3B97-8072-40E0-813B-C70044295216}">
  <ds:schemaRefs>
    <ds:schemaRef ds:uri="http://schemas.microsoft.com/sharepoint/v3/contenttype/forms"/>
  </ds:schemaRefs>
</ds:datastoreItem>
</file>

<file path=customXml/itemProps2.xml><?xml version="1.0" encoding="utf-8"?>
<ds:datastoreItem xmlns:ds="http://schemas.openxmlformats.org/officeDocument/2006/customXml" ds:itemID="{9FDDBEBF-E9B2-4658-A7F8-54E8939B333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9EBBDA4-FD55-4216-AEE3-73869B51AC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f02d6c-89e7-4d03-a938-923f42ee6128"/>
    <ds:schemaRef ds:uri="eb01a1ff-6d57-42c6-a43b-b06244fb14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TotalTime>
  <Words>1229</Words>
  <Application>Microsoft Office PowerPoint</Application>
  <PresentationFormat>Custom</PresentationFormat>
  <Paragraphs>125</Paragraphs>
  <Slides>11</Slides>
  <Notes>9</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Helvetica</vt:lpstr>
      <vt:lpstr>Helvetica Neue</vt:lpstr>
      <vt:lpstr>Office Theme</vt:lpstr>
      <vt:lpstr>PowerPoint Presentation</vt:lpstr>
      <vt:lpstr>What is the DofE?</vt:lpstr>
      <vt:lpstr>Introducing the DofE</vt:lpstr>
      <vt:lpstr>PowerPoint Presentation</vt:lpstr>
      <vt:lpstr>Volunteering section</vt:lpstr>
      <vt:lpstr>Physical section</vt:lpstr>
      <vt:lpstr>Skills section</vt:lpstr>
      <vt:lpstr>Expedition</vt:lpstr>
      <vt:lpstr>Your Welcome Pack and eDofE</vt:lpstr>
      <vt:lpstr>Getting started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Gareth Dickie</dc:creator>
  <cp:lastModifiedBy>Olivia Peacock</cp:lastModifiedBy>
  <cp:revision>11</cp:revision>
  <dcterms:modified xsi:type="dcterms:W3CDTF">2024-09-04T09:18:00Z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0x010100C02B752C25E67D4AA12F067C94846FB8</vt:lpwstr>
  </property>
</Properties>
</file>